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2E0C"/>
    <a:srgbClr val="FEFFFD"/>
    <a:srgbClr val="D5B19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B3858B-A0D2-421F-9B8A-6868F9CDA05D}"/>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2A2916EE-29A6-47BF-8CD0-901F5F7970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66DB6F1-DCAC-4EAB-82E1-764B33C21A14}"/>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5" name="Marcador de pie de página 4">
            <a:extLst>
              <a:ext uri="{FF2B5EF4-FFF2-40B4-BE49-F238E27FC236}">
                <a16:creationId xmlns:a16="http://schemas.microsoft.com/office/drawing/2014/main" id="{82170DF9-C6C5-4D55-8713-4BDA88FA82F7}"/>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604EC1E-8AA2-4F50-AE88-78C3BC9B23D1}"/>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579465389"/>
      </p:ext>
    </p:extLst>
  </p:cSld>
  <p:clrMapOvr>
    <a:masterClrMapping/>
  </p:clrMapOvr>
  <p:transition spd="slow">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26D06B-137E-48BC-BAD5-6795A27B17B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CB48FD19-78F8-447E-B207-9BD1E9F0BEB0}"/>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FA366770-2704-475D-9EBA-E5D339164101}"/>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5" name="Marcador de pie de página 4">
            <a:extLst>
              <a:ext uri="{FF2B5EF4-FFF2-40B4-BE49-F238E27FC236}">
                <a16:creationId xmlns:a16="http://schemas.microsoft.com/office/drawing/2014/main" id="{F2089D72-EA93-47B2-A904-70429188D48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BB03B29-EA13-4DED-8D27-D91E7A349840}"/>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714316343"/>
      </p:ext>
    </p:extLst>
  </p:cSld>
  <p:clrMapOvr>
    <a:masterClrMapping/>
  </p:clrMapOvr>
  <p:transition spd="slow">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22EC889-AEA2-49AC-8675-1CDC11084B1A}"/>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89E52423-7D24-4B3E-834A-F9B7DB1A23AC}"/>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9FCF510-AA5A-44D9-8F6E-4C07C23C5D81}"/>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5" name="Marcador de pie de página 4">
            <a:extLst>
              <a:ext uri="{FF2B5EF4-FFF2-40B4-BE49-F238E27FC236}">
                <a16:creationId xmlns:a16="http://schemas.microsoft.com/office/drawing/2014/main" id="{4AD0F53C-A845-4C79-BD5F-CBCA1D29C9B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C3ED724-39D6-4A48-B0B6-DCE3CFBAA1A4}"/>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2715221812"/>
      </p:ext>
    </p:extLst>
  </p:cSld>
  <p:clrMapOvr>
    <a:masterClrMapping/>
  </p:clrMapOvr>
  <p:transition spd="slow">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F50420-83FB-43D0-9674-CE230CA1CA4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1A84D1C-AEE6-401B-AB3D-F00E8D4141C8}"/>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797BCC44-18B3-4D22-8752-B7DF1288DD6A}"/>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5" name="Marcador de pie de página 4">
            <a:extLst>
              <a:ext uri="{FF2B5EF4-FFF2-40B4-BE49-F238E27FC236}">
                <a16:creationId xmlns:a16="http://schemas.microsoft.com/office/drawing/2014/main" id="{39266A80-608E-42C4-9A27-B45228A393DC}"/>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0930186-DB28-41A2-940A-300CEB68A7F6}"/>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1775112145"/>
      </p:ext>
    </p:extLst>
  </p:cSld>
  <p:clrMapOvr>
    <a:masterClrMapping/>
  </p:clrMapOvr>
  <p:transition spd="slow">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109563-6A63-4418-8B8C-CBA559857987}"/>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B8129F4-8EFB-48BD-8852-6A819119C3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208306D6-893F-4EEE-9FF9-6B6C991A7DDE}"/>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5" name="Marcador de pie de página 4">
            <a:extLst>
              <a:ext uri="{FF2B5EF4-FFF2-40B4-BE49-F238E27FC236}">
                <a16:creationId xmlns:a16="http://schemas.microsoft.com/office/drawing/2014/main" id="{2A104144-F7F1-4CE7-ACC2-1B5FA81F04E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797D720-F8C7-4A6B-ABB1-85009E0FC76B}"/>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3059707149"/>
      </p:ext>
    </p:extLst>
  </p:cSld>
  <p:clrMapOvr>
    <a:masterClrMapping/>
  </p:clrMapOvr>
  <p:transition spd="slow">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121A0F-4877-47F2-8ECF-F4130D322BC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110867D-5375-43F9-B385-9428E84E7049}"/>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9E7FD9F2-9B8E-4899-BE3E-580777027475}"/>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B65E5280-2AB1-4B84-9451-01E10D63D167}"/>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6" name="Marcador de pie de página 5">
            <a:extLst>
              <a:ext uri="{FF2B5EF4-FFF2-40B4-BE49-F238E27FC236}">
                <a16:creationId xmlns:a16="http://schemas.microsoft.com/office/drawing/2014/main" id="{EC7BCB27-AAE6-45F5-BE91-D8375FBD71B1}"/>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D8954C0C-7FAA-40D0-9EF2-F5B9CBAE2C34}"/>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2504940162"/>
      </p:ext>
    </p:extLst>
  </p:cSld>
  <p:clrMapOvr>
    <a:masterClrMapping/>
  </p:clrMapOvr>
  <p:transition spd="slow">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98CC4A-2746-43FB-8562-53705CB4202B}"/>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B5020EA0-736D-46D4-B026-5BB4D2C6C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9D571F61-BD11-4F6E-965E-9B3360A77655}"/>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0DD21D47-8BC9-4C4B-B6A4-FE2759577C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2F900398-BAC7-4477-B41D-9B34539A4A0B}"/>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4765A8BD-5EB1-4225-A087-1439ED9675F9}"/>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8" name="Marcador de pie de página 7">
            <a:extLst>
              <a:ext uri="{FF2B5EF4-FFF2-40B4-BE49-F238E27FC236}">
                <a16:creationId xmlns:a16="http://schemas.microsoft.com/office/drawing/2014/main" id="{05D76BBC-C3A7-4D6A-AD63-D8F648E19503}"/>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3795FC59-E131-4021-905D-E3EE33948772}"/>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204246971"/>
      </p:ext>
    </p:extLst>
  </p:cSld>
  <p:clrMapOvr>
    <a:masterClrMapping/>
  </p:clrMapOvr>
  <p:transition spd="slow">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5A5CE4-36EE-4A2D-AA7E-4B42A5BF8691}"/>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4678C7E9-BE33-43D7-A970-70C61F292989}"/>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4" name="Marcador de pie de página 3">
            <a:extLst>
              <a:ext uri="{FF2B5EF4-FFF2-40B4-BE49-F238E27FC236}">
                <a16:creationId xmlns:a16="http://schemas.microsoft.com/office/drawing/2014/main" id="{E7B5819A-9C02-477B-8FB3-4DF2BEFD4543}"/>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66F3AC1C-7D57-4C5A-97F4-809A221876EF}"/>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3501941857"/>
      </p:ext>
    </p:extLst>
  </p:cSld>
  <p:clrMapOvr>
    <a:masterClrMapping/>
  </p:clrMapOvr>
  <p:transition spd="slow">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6E7174E-ED06-4A60-BC16-C8E940B06B4D}"/>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3" name="Marcador de pie de página 2">
            <a:extLst>
              <a:ext uri="{FF2B5EF4-FFF2-40B4-BE49-F238E27FC236}">
                <a16:creationId xmlns:a16="http://schemas.microsoft.com/office/drawing/2014/main" id="{AA56CED7-78B6-4476-8E45-432D2CF0C8AF}"/>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56F942FA-4070-42FF-A87F-A82927C15D76}"/>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295533700"/>
      </p:ext>
    </p:extLst>
  </p:cSld>
  <p:clrMapOvr>
    <a:masterClrMapping/>
  </p:clrMapOvr>
  <p:transition spd="slow">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D9F30D-2B28-4B3D-A734-C053A535A171}"/>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F918C168-4EC9-48D6-ABA3-EF22605C2D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865C68FB-E205-49DF-8523-EA90654026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50921C4-9234-4C60-85D5-7ADAD19342EA}"/>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6" name="Marcador de pie de página 5">
            <a:extLst>
              <a:ext uri="{FF2B5EF4-FFF2-40B4-BE49-F238E27FC236}">
                <a16:creationId xmlns:a16="http://schemas.microsoft.com/office/drawing/2014/main" id="{6C7041BE-C48C-4567-9891-EDD8EF87A855}"/>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1E3E7D1-1D4A-4913-A6C8-48EF62DA2284}"/>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3475547084"/>
      </p:ext>
    </p:extLst>
  </p:cSld>
  <p:clrMapOvr>
    <a:masterClrMapping/>
  </p:clrMapOvr>
  <p:transition spd="slow">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469DAA-464E-427C-9BCE-56A2D990710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79CD3523-B418-46C4-B398-67B96C2865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0E6F6BE5-3ECB-45A4-8BC7-FDBBBF76F6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F53A740-2188-404C-8DFC-5F38EFFA3029}"/>
              </a:ext>
            </a:extLst>
          </p:cNvPr>
          <p:cNvSpPr>
            <a:spLocks noGrp="1"/>
          </p:cNvSpPr>
          <p:nvPr>
            <p:ph type="dt" sz="half" idx="10"/>
          </p:nvPr>
        </p:nvSpPr>
        <p:spPr/>
        <p:txBody>
          <a:bodyPr/>
          <a:lstStyle/>
          <a:p>
            <a:fld id="{01063531-5506-425D-BBF1-F2F5EDA8E6F2}" type="datetimeFigureOut">
              <a:rPr lang="es-CO" smtClean="0"/>
              <a:t>2/09/2025</a:t>
            </a:fld>
            <a:endParaRPr lang="es-CO"/>
          </a:p>
        </p:txBody>
      </p:sp>
      <p:sp>
        <p:nvSpPr>
          <p:cNvPr id="6" name="Marcador de pie de página 5">
            <a:extLst>
              <a:ext uri="{FF2B5EF4-FFF2-40B4-BE49-F238E27FC236}">
                <a16:creationId xmlns:a16="http://schemas.microsoft.com/office/drawing/2014/main" id="{9E217255-3D4A-4972-83A2-3B926A5BB886}"/>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8BC381BE-9B2E-4097-B39E-EECE8B44EAE0}"/>
              </a:ext>
            </a:extLst>
          </p:cNvPr>
          <p:cNvSpPr>
            <a:spLocks noGrp="1"/>
          </p:cNvSpPr>
          <p:nvPr>
            <p:ph type="sldNum" sz="quarter" idx="12"/>
          </p:nvPr>
        </p:nvSpPr>
        <p:spPr/>
        <p:txBody>
          <a:bodyPr/>
          <a:lstStyle/>
          <a:p>
            <a:fld id="{87A65C6C-A35C-4E7F-A47C-B842C2A0C850}" type="slidenum">
              <a:rPr lang="es-CO" smtClean="0"/>
              <a:t>‹Nº›</a:t>
            </a:fld>
            <a:endParaRPr lang="es-CO"/>
          </a:p>
        </p:txBody>
      </p:sp>
    </p:spTree>
    <p:extLst>
      <p:ext uri="{BB962C8B-B14F-4D97-AF65-F5344CB8AC3E}">
        <p14:creationId xmlns:p14="http://schemas.microsoft.com/office/powerpoint/2010/main" val="4283011122"/>
      </p:ext>
    </p:extLst>
  </p:cSld>
  <p:clrMapOvr>
    <a:masterClrMapping/>
  </p:clrMapOvr>
  <p:transition spd="slow">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1260813-55E7-45AC-9FA6-2B6DC39C1E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3B1C27AC-7FE0-4BD2-AF8F-8B53F5B630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0078F49-9618-45ED-8F73-252FC99115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063531-5506-425D-BBF1-F2F5EDA8E6F2}" type="datetimeFigureOut">
              <a:rPr lang="es-CO" smtClean="0"/>
              <a:t>2/09/2025</a:t>
            </a:fld>
            <a:endParaRPr lang="es-CO"/>
          </a:p>
        </p:txBody>
      </p:sp>
      <p:sp>
        <p:nvSpPr>
          <p:cNvPr id="5" name="Marcador de pie de página 4">
            <a:extLst>
              <a:ext uri="{FF2B5EF4-FFF2-40B4-BE49-F238E27FC236}">
                <a16:creationId xmlns:a16="http://schemas.microsoft.com/office/drawing/2014/main" id="{562C9641-E23B-405C-BE7F-11B470D170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D577CC77-8B15-41BD-96FA-FBA87B8628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A65C6C-A35C-4E7F-A47C-B842C2A0C850}" type="slidenum">
              <a:rPr lang="es-CO" smtClean="0"/>
              <a:t>‹Nº›</a:t>
            </a:fld>
            <a:endParaRPr lang="es-CO"/>
          </a:p>
        </p:txBody>
      </p:sp>
    </p:spTree>
    <p:extLst>
      <p:ext uri="{BB962C8B-B14F-4D97-AF65-F5344CB8AC3E}">
        <p14:creationId xmlns:p14="http://schemas.microsoft.com/office/powerpoint/2010/main" val="1641917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fade thruBlk="1"/>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slide" Target="slide6.xml"/><Relationship Id="rId4" Type="http://schemas.openxmlformats.org/officeDocument/2006/relationships/slide" Target="slide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hyperlink" Target="https://trello.com/invite/b/68b661590b90d0bae4a67527/ATTIcd85778e5fc78b456b2492f1b8e71be150DAFC98/estacionamiento-jinu" TargetMode="Externa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hyperlink" Target="https://www.figma.com/proto/1VgyGxaBlZIUYeoGtn3mR3/Movie-App--Community-?node-id=0-1&amp;t=81o73HBHs0C1mLTX-1" TargetMode="Externa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13" name="Grupo 12">
            <a:extLst>
              <a:ext uri="{FF2B5EF4-FFF2-40B4-BE49-F238E27FC236}">
                <a16:creationId xmlns:a16="http://schemas.microsoft.com/office/drawing/2014/main" id="{6980CC34-D36E-4726-B61B-D70AAA77FF41}"/>
              </a:ext>
            </a:extLst>
          </p:cNvPr>
          <p:cNvGrpSpPr/>
          <p:nvPr/>
        </p:nvGrpSpPr>
        <p:grpSpPr>
          <a:xfrm>
            <a:off x="1465751" y="2437488"/>
            <a:ext cx="9260497" cy="1200329"/>
            <a:chOff x="1465751" y="2437488"/>
            <a:chExt cx="9260497" cy="1200329"/>
          </a:xfrm>
        </p:grpSpPr>
        <p:cxnSp>
          <p:nvCxnSpPr>
            <p:cNvPr id="7" name="Conector recto de flecha 6">
              <a:extLst>
                <a:ext uri="{FF2B5EF4-FFF2-40B4-BE49-F238E27FC236}">
                  <a16:creationId xmlns:a16="http://schemas.microsoft.com/office/drawing/2014/main" id="{73E3AA02-CE8F-4158-A20E-399D8F464C61}"/>
                </a:ext>
              </a:extLst>
            </p:cNvPr>
            <p:cNvCxnSpPr>
              <a:cxnSpLocks/>
            </p:cNvCxnSpPr>
            <p:nvPr/>
          </p:nvCxnSpPr>
          <p:spPr>
            <a:xfrm>
              <a:off x="2114550" y="3037652"/>
              <a:ext cx="8077200" cy="0"/>
            </a:xfrm>
            <a:prstGeom prst="straightConnector1">
              <a:avLst/>
            </a:prstGeom>
            <a:ln>
              <a:solidFill>
                <a:srgbClr val="FEFFFD"/>
              </a:solidFill>
              <a:headEnd type="triangle"/>
              <a:tailEnd type="triangle"/>
            </a:ln>
            <a:effectLst>
              <a:glow rad="38100">
                <a:srgbClr val="D5B198"/>
              </a:glow>
            </a:effectLst>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47767B0D-6B95-4B75-8A16-2BB2A0EBC03F}"/>
                </a:ext>
              </a:extLst>
            </p:cNvPr>
            <p:cNvSpPr txBox="1"/>
            <p:nvPr/>
          </p:nvSpPr>
          <p:spPr>
            <a:xfrm>
              <a:off x="1465751" y="2437488"/>
              <a:ext cx="9260497" cy="1200329"/>
            </a:xfrm>
            <a:prstGeom prst="rect">
              <a:avLst/>
            </a:prstGeom>
            <a:noFill/>
          </p:spPr>
          <p:txBody>
            <a:bodyPr wrap="square">
              <a:spAutoFit/>
            </a:bodyPr>
            <a:lstStyle/>
            <a:p>
              <a:pPr algn="ctr"/>
              <a:r>
                <a:rPr lang="es-CO" sz="7200" dirty="0">
                  <a:solidFill>
                    <a:srgbClr val="FEFFFD"/>
                  </a:solidFill>
                  <a:effectLst>
                    <a:glow rad="50800">
                      <a:srgbClr val="D5B198"/>
                    </a:glow>
                  </a:effectLst>
                  <a:latin typeface="Felix Titling" panose="04060505060202020A04" pitchFamily="82" charset="0"/>
                  <a:cs typeface="Bondist" pitchFamily="2" charset="0"/>
                </a:rPr>
                <a:t>PARKING JINU</a:t>
              </a:r>
            </a:p>
          </p:txBody>
        </p:sp>
      </p:grpSp>
      <p:sp>
        <p:nvSpPr>
          <p:cNvPr id="12" name="Rectángulo 11">
            <a:extLst>
              <a:ext uri="{FF2B5EF4-FFF2-40B4-BE49-F238E27FC236}">
                <a16:creationId xmlns:a16="http://schemas.microsoft.com/office/drawing/2014/main" id="{433E523C-566E-4416-8807-63CD026A66EF}"/>
              </a:ext>
            </a:extLst>
          </p:cNvPr>
          <p:cNvSpPr/>
          <p:nvPr/>
        </p:nvSpPr>
        <p:spPr>
          <a:xfrm>
            <a:off x="4739054" y="3798067"/>
            <a:ext cx="2523392" cy="290201"/>
          </a:xfrm>
          <a:prstGeom prst="rect">
            <a:avLst/>
          </a:prstGeom>
          <a:solidFill>
            <a:srgbClr val="632E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7" name="Rectángulo 16">
            <a:extLst>
              <a:ext uri="{FF2B5EF4-FFF2-40B4-BE49-F238E27FC236}">
                <a16:creationId xmlns:a16="http://schemas.microsoft.com/office/drawing/2014/main" id="{38FEDB7B-A127-40F7-AB29-27EFD61E5D09}"/>
              </a:ext>
            </a:extLst>
          </p:cNvPr>
          <p:cNvSpPr/>
          <p:nvPr/>
        </p:nvSpPr>
        <p:spPr>
          <a:xfrm>
            <a:off x="4739054" y="4174853"/>
            <a:ext cx="2523392" cy="290201"/>
          </a:xfrm>
          <a:prstGeom prst="rect">
            <a:avLst/>
          </a:prstGeom>
          <a:solidFill>
            <a:srgbClr val="632E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CuadroTexto 10">
            <a:hlinkClick r:id="rId2" action="ppaction://hlinksldjump"/>
            <a:extLst>
              <a:ext uri="{FF2B5EF4-FFF2-40B4-BE49-F238E27FC236}">
                <a16:creationId xmlns:a16="http://schemas.microsoft.com/office/drawing/2014/main" id="{E8D69689-9E95-4562-BFAC-AA6BA690FE25}"/>
              </a:ext>
            </a:extLst>
          </p:cNvPr>
          <p:cNvSpPr txBox="1"/>
          <p:nvPr/>
        </p:nvSpPr>
        <p:spPr>
          <a:xfrm>
            <a:off x="4457701" y="3780692"/>
            <a:ext cx="3059722" cy="369332"/>
          </a:xfrm>
          <a:prstGeom prst="rect">
            <a:avLst/>
          </a:prstGeom>
          <a:noFill/>
        </p:spPr>
        <p:txBody>
          <a:bodyPr wrap="square" rtlCol="0">
            <a:spAutoFit/>
          </a:bodyPr>
          <a:lstStyle/>
          <a:p>
            <a:pPr algn="ctr"/>
            <a:r>
              <a:rPr lang="es-MX" dirty="0">
                <a:solidFill>
                  <a:schemeClr val="bg1"/>
                </a:solidFill>
                <a:latin typeface="Eras Light ITC" panose="020B0402030504020804" pitchFamily="34" charset="0"/>
              </a:rPr>
              <a:t>Resumen</a:t>
            </a:r>
            <a:endParaRPr lang="es-CO" dirty="0">
              <a:solidFill>
                <a:schemeClr val="bg1"/>
              </a:solidFill>
              <a:latin typeface="Eras Light ITC" panose="020B0402030504020804" pitchFamily="34" charset="0"/>
            </a:endParaRPr>
          </a:p>
        </p:txBody>
      </p:sp>
      <p:sp>
        <p:nvSpPr>
          <p:cNvPr id="18" name="Rectángulo 17">
            <a:extLst>
              <a:ext uri="{FF2B5EF4-FFF2-40B4-BE49-F238E27FC236}">
                <a16:creationId xmlns:a16="http://schemas.microsoft.com/office/drawing/2014/main" id="{CA8A20A6-A6D1-43C4-91EA-F42D3AF279A1}"/>
              </a:ext>
            </a:extLst>
          </p:cNvPr>
          <p:cNvSpPr/>
          <p:nvPr/>
        </p:nvSpPr>
        <p:spPr>
          <a:xfrm>
            <a:off x="4739054" y="4620677"/>
            <a:ext cx="2523392" cy="290201"/>
          </a:xfrm>
          <a:prstGeom prst="rect">
            <a:avLst/>
          </a:prstGeom>
          <a:solidFill>
            <a:srgbClr val="632E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4" name="CuadroTexto 13">
            <a:hlinkClick r:id="rId3" action="ppaction://hlinksldjump"/>
            <a:extLst>
              <a:ext uri="{FF2B5EF4-FFF2-40B4-BE49-F238E27FC236}">
                <a16:creationId xmlns:a16="http://schemas.microsoft.com/office/drawing/2014/main" id="{B2F26D6B-DDAF-4384-9C7E-9194073EA587}"/>
              </a:ext>
            </a:extLst>
          </p:cNvPr>
          <p:cNvSpPr txBox="1"/>
          <p:nvPr/>
        </p:nvSpPr>
        <p:spPr>
          <a:xfrm>
            <a:off x="4470889" y="4150024"/>
            <a:ext cx="3059722" cy="369332"/>
          </a:xfrm>
          <a:prstGeom prst="rect">
            <a:avLst/>
          </a:prstGeom>
          <a:noFill/>
        </p:spPr>
        <p:txBody>
          <a:bodyPr wrap="square" rtlCol="0">
            <a:spAutoFit/>
          </a:bodyPr>
          <a:lstStyle/>
          <a:p>
            <a:pPr algn="ctr"/>
            <a:r>
              <a:rPr lang="es-MX" dirty="0">
                <a:solidFill>
                  <a:schemeClr val="bg1"/>
                </a:solidFill>
                <a:latin typeface="Eras Light ITC" panose="020B0402030504020804" pitchFamily="34" charset="0"/>
              </a:rPr>
              <a:t>HU</a:t>
            </a:r>
            <a:endParaRPr lang="es-CO" dirty="0">
              <a:solidFill>
                <a:schemeClr val="bg1"/>
              </a:solidFill>
              <a:latin typeface="Eras Light ITC" panose="020B0402030504020804" pitchFamily="34" charset="0"/>
            </a:endParaRPr>
          </a:p>
        </p:txBody>
      </p:sp>
      <p:sp>
        <p:nvSpPr>
          <p:cNvPr id="15" name="CuadroTexto 14">
            <a:hlinkClick r:id="rId4" action="ppaction://hlinksldjump"/>
            <a:extLst>
              <a:ext uri="{FF2B5EF4-FFF2-40B4-BE49-F238E27FC236}">
                <a16:creationId xmlns:a16="http://schemas.microsoft.com/office/drawing/2014/main" id="{F6309D91-D2E7-48D9-A842-52FAEB0206E0}"/>
              </a:ext>
            </a:extLst>
          </p:cNvPr>
          <p:cNvSpPr txBox="1"/>
          <p:nvPr/>
        </p:nvSpPr>
        <p:spPr>
          <a:xfrm>
            <a:off x="4470889" y="4581112"/>
            <a:ext cx="3059722" cy="369332"/>
          </a:xfrm>
          <a:prstGeom prst="rect">
            <a:avLst/>
          </a:prstGeom>
          <a:noFill/>
        </p:spPr>
        <p:txBody>
          <a:bodyPr wrap="square" rtlCol="0">
            <a:spAutoFit/>
          </a:bodyPr>
          <a:lstStyle/>
          <a:p>
            <a:pPr algn="ctr"/>
            <a:r>
              <a:rPr lang="es-MX" dirty="0">
                <a:solidFill>
                  <a:schemeClr val="bg1"/>
                </a:solidFill>
                <a:latin typeface="Eras Light ITC" panose="020B0402030504020804" pitchFamily="34" charset="0"/>
              </a:rPr>
              <a:t>Backlog/tablero</a:t>
            </a:r>
            <a:endParaRPr lang="es-CO" dirty="0">
              <a:solidFill>
                <a:schemeClr val="bg1"/>
              </a:solidFill>
              <a:latin typeface="Eras Light ITC" panose="020B0402030504020804" pitchFamily="34" charset="0"/>
            </a:endParaRPr>
          </a:p>
        </p:txBody>
      </p:sp>
      <p:sp>
        <p:nvSpPr>
          <p:cNvPr id="19" name="Rectángulo 18">
            <a:extLst>
              <a:ext uri="{FF2B5EF4-FFF2-40B4-BE49-F238E27FC236}">
                <a16:creationId xmlns:a16="http://schemas.microsoft.com/office/drawing/2014/main" id="{2E6ABD9B-6470-443B-88C2-ECB5AD44CC31}"/>
              </a:ext>
            </a:extLst>
          </p:cNvPr>
          <p:cNvSpPr/>
          <p:nvPr/>
        </p:nvSpPr>
        <p:spPr>
          <a:xfrm>
            <a:off x="4725866" y="5075879"/>
            <a:ext cx="2523392" cy="290201"/>
          </a:xfrm>
          <a:prstGeom prst="rect">
            <a:avLst/>
          </a:prstGeom>
          <a:solidFill>
            <a:srgbClr val="632E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CuadroTexto 15">
            <a:hlinkClick r:id="rId5" action="ppaction://hlinksldjump"/>
            <a:extLst>
              <a:ext uri="{FF2B5EF4-FFF2-40B4-BE49-F238E27FC236}">
                <a16:creationId xmlns:a16="http://schemas.microsoft.com/office/drawing/2014/main" id="{EFCC5982-9A50-4F1F-B605-794158E5FA47}"/>
              </a:ext>
            </a:extLst>
          </p:cNvPr>
          <p:cNvSpPr txBox="1"/>
          <p:nvPr/>
        </p:nvSpPr>
        <p:spPr>
          <a:xfrm>
            <a:off x="4457701" y="5036314"/>
            <a:ext cx="3059722" cy="369332"/>
          </a:xfrm>
          <a:prstGeom prst="rect">
            <a:avLst/>
          </a:prstGeom>
          <a:noFill/>
        </p:spPr>
        <p:txBody>
          <a:bodyPr wrap="square" rtlCol="0">
            <a:spAutoFit/>
          </a:bodyPr>
          <a:lstStyle/>
          <a:p>
            <a:pPr algn="ctr"/>
            <a:r>
              <a:rPr lang="es-MX" dirty="0">
                <a:solidFill>
                  <a:schemeClr val="bg1"/>
                </a:solidFill>
                <a:latin typeface="Eras Light ITC" panose="020B0402030504020804" pitchFamily="34" charset="0"/>
              </a:rPr>
              <a:t>Mockup</a:t>
            </a:r>
            <a:endParaRPr lang="es-CO" dirty="0">
              <a:solidFill>
                <a:schemeClr val="bg1"/>
              </a:solidFill>
              <a:latin typeface="Eras Light ITC" panose="020B0402030504020804" pitchFamily="34" charset="0"/>
            </a:endParaRPr>
          </a:p>
        </p:txBody>
      </p:sp>
      <p:sp>
        <p:nvSpPr>
          <p:cNvPr id="21" name="CuadroTexto 20">
            <a:extLst>
              <a:ext uri="{FF2B5EF4-FFF2-40B4-BE49-F238E27FC236}">
                <a16:creationId xmlns:a16="http://schemas.microsoft.com/office/drawing/2014/main" id="{F84CD7CF-AD97-4432-B462-2F8FB1FDB8F1}"/>
              </a:ext>
            </a:extLst>
          </p:cNvPr>
          <p:cNvSpPr txBox="1"/>
          <p:nvPr/>
        </p:nvSpPr>
        <p:spPr>
          <a:xfrm>
            <a:off x="0" y="6190728"/>
            <a:ext cx="6513770" cy="646331"/>
          </a:xfrm>
          <a:prstGeom prst="rect">
            <a:avLst/>
          </a:prstGeom>
          <a:noFill/>
        </p:spPr>
        <p:txBody>
          <a:bodyPr wrap="square" rtlCol="0">
            <a:spAutoFit/>
          </a:bodyPr>
          <a:lstStyle/>
          <a:p>
            <a:r>
              <a:rPr lang="es-MX" dirty="0">
                <a:solidFill>
                  <a:schemeClr val="bg1"/>
                </a:solidFill>
                <a:latin typeface="BankGothic Lt BT" panose="020B0607020203060204" pitchFamily="34" charset="0"/>
              </a:rPr>
              <a:t>Jesus David Bernal Gonzalez</a:t>
            </a:r>
            <a:br>
              <a:rPr lang="es-MX" dirty="0">
                <a:solidFill>
                  <a:schemeClr val="bg1"/>
                </a:solidFill>
                <a:latin typeface="BankGothic Lt BT" panose="020B0607020203060204" pitchFamily="34" charset="0"/>
              </a:rPr>
            </a:br>
            <a:r>
              <a:rPr lang="es-MX" dirty="0">
                <a:solidFill>
                  <a:schemeClr val="bg1"/>
                </a:solidFill>
                <a:latin typeface="BankGothic Lt BT" panose="020B0607020203060204" pitchFamily="34" charset="0"/>
              </a:rPr>
              <a:t>Corhuila</a:t>
            </a:r>
            <a:endParaRPr lang="es-CO" dirty="0">
              <a:solidFill>
                <a:schemeClr val="bg1"/>
              </a:solidFill>
              <a:latin typeface="BankGothic Lt BT" panose="020B0607020203060204" pitchFamily="34" charset="0"/>
            </a:endParaRPr>
          </a:p>
        </p:txBody>
      </p:sp>
      <p:pic>
        <p:nvPicPr>
          <p:cNvPr id="1028" name="Picture 4" descr="Bienestar - Corporación Universitaria del Huila">
            <a:extLst>
              <a:ext uri="{FF2B5EF4-FFF2-40B4-BE49-F238E27FC236}">
                <a16:creationId xmlns:a16="http://schemas.microsoft.com/office/drawing/2014/main" id="{F28CDBB8-67D3-4A0B-8A0E-D58C46F671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14238" y="-9082"/>
            <a:ext cx="1677762" cy="1503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6648854"/>
      </p:ext>
    </p:extLst>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A21E04E-78DF-4DFC-97CE-5FBC7DC3B61E}"/>
              </a:ext>
            </a:extLst>
          </p:cNvPr>
          <p:cNvPicPr>
            <a:picLocks noChangeAspect="1"/>
          </p:cNvPicPr>
          <p:nvPr/>
        </p:nvPicPr>
        <p:blipFill>
          <a:blip r:embed="rId2"/>
          <a:stretch>
            <a:fillRect/>
          </a:stretch>
        </p:blipFill>
        <p:spPr>
          <a:xfrm>
            <a:off x="169677" y="198363"/>
            <a:ext cx="1973221" cy="320383"/>
          </a:xfrm>
          <a:prstGeom prst="rect">
            <a:avLst/>
          </a:prstGeom>
        </p:spPr>
      </p:pic>
      <p:grpSp>
        <p:nvGrpSpPr>
          <p:cNvPr id="8" name="Grupo 7">
            <a:extLst>
              <a:ext uri="{FF2B5EF4-FFF2-40B4-BE49-F238E27FC236}">
                <a16:creationId xmlns:a16="http://schemas.microsoft.com/office/drawing/2014/main" id="{F8541BB5-46F7-46F0-B324-88C6716170A2}"/>
              </a:ext>
            </a:extLst>
          </p:cNvPr>
          <p:cNvGrpSpPr/>
          <p:nvPr/>
        </p:nvGrpSpPr>
        <p:grpSpPr>
          <a:xfrm>
            <a:off x="1465751" y="198363"/>
            <a:ext cx="9260497" cy="1200329"/>
            <a:chOff x="1465751" y="2437488"/>
            <a:chExt cx="9260497" cy="1200329"/>
          </a:xfrm>
        </p:grpSpPr>
        <p:cxnSp>
          <p:nvCxnSpPr>
            <p:cNvPr id="9" name="Conector recto de flecha 8">
              <a:extLst>
                <a:ext uri="{FF2B5EF4-FFF2-40B4-BE49-F238E27FC236}">
                  <a16:creationId xmlns:a16="http://schemas.microsoft.com/office/drawing/2014/main" id="{2A20CEC3-9C2F-4611-ABEA-652EB5D82EF6}"/>
                </a:ext>
              </a:extLst>
            </p:cNvPr>
            <p:cNvCxnSpPr>
              <a:cxnSpLocks/>
            </p:cNvCxnSpPr>
            <p:nvPr/>
          </p:nvCxnSpPr>
          <p:spPr>
            <a:xfrm>
              <a:off x="2114550" y="3037652"/>
              <a:ext cx="8077200" cy="0"/>
            </a:xfrm>
            <a:prstGeom prst="straightConnector1">
              <a:avLst/>
            </a:prstGeom>
            <a:ln>
              <a:solidFill>
                <a:srgbClr val="FEFFFD"/>
              </a:solidFill>
              <a:headEnd type="triangle"/>
              <a:tailEnd type="triangle"/>
            </a:ln>
            <a:effectLst>
              <a:glow rad="38100">
                <a:srgbClr val="D5B198"/>
              </a:glow>
            </a:effectLst>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073F4ACD-515A-4CFC-ACCD-51A36D8CE87D}"/>
                </a:ext>
              </a:extLst>
            </p:cNvPr>
            <p:cNvSpPr txBox="1"/>
            <p:nvPr/>
          </p:nvSpPr>
          <p:spPr>
            <a:xfrm>
              <a:off x="1465751" y="2437488"/>
              <a:ext cx="9260497" cy="1200329"/>
            </a:xfrm>
            <a:prstGeom prst="rect">
              <a:avLst/>
            </a:prstGeom>
            <a:noFill/>
          </p:spPr>
          <p:txBody>
            <a:bodyPr wrap="square">
              <a:spAutoFit/>
            </a:bodyPr>
            <a:lstStyle/>
            <a:p>
              <a:pPr algn="ctr"/>
              <a:r>
                <a:rPr lang="es-CO" sz="7200" dirty="0">
                  <a:solidFill>
                    <a:srgbClr val="FEFFFD"/>
                  </a:solidFill>
                  <a:effectLst>
                    <a:glow rad="50800">
                      <a:srgbClr val="D5B198"/>
                    </a:glow>
                  </a:effectLst>
                  <a:latin typeface="Felix Titling" panose="04060505060202020A04" pitchFamily="82" charset="0"/>
                  <a:cs typeface="Bondist" pitchFamily="2" charset="0"/>
                </a:rPr>
                <a:t>resumen</a:t>
              </a:r>
            </a:p>
          </p:txBody>
        </p:sp>
      </p:grpSp>
      <p:sp>
        <p:nvSpPr>
          <p:cNvPr id="11" name="CuadroTexto 10">
            <a:extLst>
              <a:ext uri="{FF2B5EF4-FFF2-40B4-BE49-F238E27FC236}">
                <a16:creationId xmlns:a16="http://schemas.microsoft.com/office/drawing/2014/main" id="{9764B2DE-840A-45A5-BC0E-DB875FC82D94}"/>
              </a:ext>
            </a:extLst>
          </p:cNvPr>
          <p:cNvSpPr txBox="1"/>
          <p:nvPr/>
        </p:nvSpPr>
        <p:spPr>
          <a:xfrm>
            <a:off x="489170" y="1550377"/>
            <a:ext cx="10709031" cy="1477328"/>
          </a:xfrm>
          <a:prstGeom prst="rect">
            <a:avLst/>
          </a:prstGeom>
          <a:noFill/>
        </p:spPr>
        <p:txBody>
          <a:bodyPr wrap="square" rtlCol="0">
            <a:spAutoFit/>
          </a:bodyPr>
          <a:lstStyle/>
          <a:p>
            <a:pPr algn="ctr"/>
            <a:r>
              <a:rPr lang="es-MX" dirty="0">
                <a:solidFill>
                  <a:schemeClr val="bg1"/>
                </a:solidFill>
                <a:latin typeface="BankGothic Lt BT" panose="020B0607020203060204" pitchFamily="34" charset="0"/>
              </a:rPr>
              <a:t>Después de realizar la respectiva lectura del parcial tenemos que debemos organizar las historias de usuario crear un backlog y un tablero Kanban hacer la respectiva redacción y documentación en estilo gherkin diseñar un mockup para una app móvil de gestión de un estacionamiento donde se da énfasis en que debemos mostrar en tiempo real el estado del auto y la deuda estima  </a:t>
            </a:r>
            <a:endParaRPr lang="es-CO" dirty="0">
              <a:solidFill>
                <a:schemeClr val="bg1"/>
              </a:solidFill>
              <a:latin typeface="BankGothic Lt BT" panose="020B0607020203060204" pitchFamily="34" charset="0"/>
            </a:endParaRPr>
          </a:p>
        </p:txBody>
      </p:sp>
      <p:pic>
        <p:nvPicPr>
          <p:cNvPr id="13" name="Imagen 12">
            <a:extLst>
              <a:ext uri="{FF2B5EF4-FFF2-40B4-BE49-F238E27FC236}">
                <a16:creationId xmlns:a16="http://schemas.microsoft.com/office/drawing/2014/main" id="{186A3F56-012D-4B6E-9ACF-A89A44BB0BC2}"/>
              </a:ext>
            </a:extLst>
          </p:cNvPr>
          <p:cNvPicPr>
            <a:picLocks noChangeAspect="1"/>
          </p:cNvPicPr>
          <p:nvPr/>
        </p:nvPicPr>
        <p:blipFill>
          <a:blip r:embed="rId3"/>
          <a:stretch>
            <a:fillRect/>
          </a:stretch>
        </p:blipFill>
        <p:spPr>
          <a:xfrm>
            <a:off x="987669" y="3928517"/>
            <a:ext cx="1379106" cy="1379106"/>
          </a:xfrm>
          <a:prstGeom prst="rect">
            <a:avLst/>
          </a:prstGeom>
        </p:spPr>
      </p:pic>
      <p:pic>
        <p:nvPicPr>
          <p:cNvPr id="14" name="Imagen 13">
            <a:extLst>
              <a:ext uri="{FF2B5EF4-FFF2-40B4-BE49-F238E27FC236}">
                <a16:creationId xmlns:a16="http://schemas.microsoft.com/office/drawing/2014/main" id="{1BD179DC-88EC-4738-A697-4C455FD808D4}"/>
              </a:ext>
            </a:extLst>
          </p:cNvPr>
          <p:cNvPicPr>
            <a:picLocks noChangeAspect="1"/>
          </p:cNvPicPr>
          <p:nvPr/>
        </p:nvPicPr>
        <p:blipFill>
          <a:blip r:embed="rId4"/>
          <a:stretch>
            <a:fillRect/>
          </a:stretch>
        </p:blipFill>
        <p:spPr>
          <a:xfrm>
            <a:off x="5247303" y="3928517"/>
            <a:ext cx="1232628" cy="1848573"/>
          </a:xfrm>
          <a:prstGeom prst="rect">
            <a:avLst/>
          </a:prstGeom>
        </p:spPr>
      </p:pic>
      <p:pic>
        <p:nvPicPr>
          <p:cNvPr id="15" name="Imagen 14">
            <a:extLst>
              <a:ext uri="{FF2B5EF4-FFF2-40B4-BE49-F238E27FC236}">
                <a16:creationId xmlns:a16="http://schemas.microsoft.com/office/drawing/2014/main" id="{6548D03A-D048-41E9-81F1-1967BD7207EC}"/>
              </a:ext>
            </a:extLst>
          </p:cNvPr>
          <p:cNvPicPr>
            <a:picLocks noChangeAspect="1"/>
          </p:cNvPicPr>
          <p:nvPr/>
        </p:nvPicPr>
        <p:blipFill>
          <a:blip r:embed="rId5"/>
          <a:stretch>
            <a:fillRect/>
          </a:stretch>
        </p:blipFill>
        <p:spPr>
          <a:xfrm>
            <a:off x="9496335" y="3928517"/>
            <a:ext cx="1390829" cy="1390829"/>
          </a:xfrm>
          <a:prstGeom prst="roundRect">
            <a:avLst/>
          </a:prstGeom>
        </p:spPr>
      </p:pic>
      <p:sp>
        <p:nvSpPr>
          <p:cNvPr id="16" name="CuadroTexto 15">
            <a:extLst>
              <a:ext uri="{FF2B5EF4-FFF2-40B4-BE49-F238E27FC236}">
                <a16:creationId xmlns:a16="http://schemas.microsoft.com/office/drawing/2014/main" id="{7D497702-8BAB-4487-8B2F-5B5624F6EFE9}"/>
              </a:ext>
            </a:extLst>
          </p:cNvPr>
          <p:cNvSpPr txBox="1"/>
          <p:nvPr/>
        </p:nvSpPr>
        <p:spPr>
          <a:xfrm>
            <a:off x="406867" y="6023769"/>
            <a:ext cx="2540709" cy="369332"/>
          </a:xfrm>
          <a:prstGeom prst="rect">
            <a:avLst/>
          </a:prstGeom>
          <a:noFill/>
        </p:spPr>
        <p:txBody>
          <a:bodyPr wrap="square" rtlCol="0">
            <a:spAutoFit/>
          </a:bodyPr>
          <a:lstStyle/>
          <a:p>
            <a:pPr algn="ctr"/>
            <a:r>
              <a:rPr lang="es-MX" dirty="0">
                <a:solidFill>
                  <a:schemeClr val="bg1"/>
                </a:solidFill>
                <a:latin typeface="BankGothic Lt BT" panose="020B0607020203060204" pitchFamily="34" charset="0"/>
              </a:rPr>
              <a:t>Trello</a:t>
            </a:r>
            <a:endParaRPr lang="es-CO" dirty="0">
              <a:solidFill>
                <a:schemeClr val="bg1"/>
              </a:solidFill>
              <a:latin typeface="BankGothic Lt BT" panose="020B0607020203060204" pitchFamily="34" charset="0"/>
            </a:endParaRPr>
          </a:p>
        </p:txBody>
      </p:sp>
      <p:sp>
        <p:nvSpPr>
          <p:cNvPr id="17" name="CuadroTexto 16">
            <a:extLst>
              <a:ext uri="{FF2B5EF4-FFF2-40B4-BE49-F238E27FC236}">
                <a16:creationId xmlns:a16="http://schemas.microsoft.com/office/drawing/2014/main" id="{D89A9426-F269-48D7-B089-858EB39D5B4A}"/>
              </a:ext>
            </a:extLst>
          </p:cNvPr>
          <p:cNvSpPr txBox="1"/>
          <p:nvPr/>
        </p:nvSpPr>
        <p:spPr>
          <a:xfrm>
            <a:off x="4573330" y="6023769"/>
            <a:ext cx="2540709" cy="369332"/>
          </a:xfrm>
          <a:prstGeom prst="rect">
            <a:avLst/>
          </a:prstGeom>
          <a:noFill/>
        </p:spPr>
        <p:txBody>
          <a:bodyPr wrap="square" rtlCol="0">
            <a:spAutoFit/>
          </a:bodyPr>
          <a:lstStyle/>
          <a:p>
            <a:pPr algn="ctr"/>
            <a:r>
              <a:rPr lang="es-MX" dirty="0">
                <a:solidFill>
                  <a:schemeClr val="bg1"/>
                </a:solidFill>
                <a:latin typeface="BankGothic Lt BT" panose="020B0607020203060204" pitchFamily="34" charset="0"/>
              </a:rPr>
              <a:t>Figma</a:t>
            </a:r>
            <a:endParaRPr lang="es-CO" dirty="0">
              <a:solidFill>
                <a:schemeClr val="bg1"/>
              </a:solidFill>
              <a:latin typeface="BankGothic Lt BT" panose="020B0607020203060204" pitchFamily="34" charset="0"/>
            </a:endParaRPr>
          </a:p>
        </p:txBody>
      </p:sp>
      <p:sp>
        <p:nvSpPr>
          <p:cNvPr id="18" name="CuadroTexto 17">
            <a:extLst>
              <a:ext uri="{FF2B5EF4-FFF2-40B4-BE49-F238E27FC236}">
                <a16:creationId xmlns:a16="http://schemas.microsoft.com/office/drawing/2014/main" id="{AB2C92C9-FC95-4F2A-84F1-4BFBDD427F80}"/>
              </a:ext>
            </a:extLst>
          </p:cNvPr>
          <p:cNvSpPr txBox="1"/>
          <p:nvPr/>
        </p:nvSpPr>
        <p:spPr>
          <a:xfrm>
            <a:off x="8921394" y="6023769"/>
            <a:ext cx="2540709" cy="369332"/>
          </a:xfrm>
          <a:prstGeom prst="rect">
            <a:avLst/>
          </a:prstGeom>
          <a:noFill/>
        </p:spPr>
        <p:txBody>
          <a:bodyPr wrap="square" rtlCol="0">
            <a:spAutoFit/>
          </a:bodyPr>
          <a:lstStyle/>
          <a:p>
            <a:pPr algn="ctr"/>
            <a:r>
              <a:rPr lang="es-MX" dirty="0">
                <a:solidFill>
                  <a:schemeClr val="bg1"/>
                </a:solidFill>
                <a:latin typeface="BankGothic Lt BT" panose="020B0607020203060204" pitchFamily="34" charset="0"/>
              </a:rPr>
              <a:t>Bitrix24</a:t>
            </a:r>
            <a:endParaRPr lang="es-CO" dirty="0">
              <a:solidFill>
                <a:schemeClr val="bg1"/>
              </a:solidFill>
              <a:latin typeface="BankGothic Lt BT" panose="020B0607020203060204" pitchFamily="34" charset="0"/>
            </a:endParaRPr>
          </a:p>
        </p:txBody>
      </p:sp>
    </p:spTree>
    <p:extLst>
      <p:ext uri="{BB962C8B-B14F-4D97-AF65-F5344CB8AC3E}">
        <p14:creationId xmlns:p14="http://schemas.microsoft.com/office/powerpoint/2010/main" val="1319993498"/>
      </p:ext>
    </p:extLst>
  </p:cSld>
  <p:clrMapOvr>
    <a:masterClrMapping/>
  </p:clrMapOvr>
  <p:transition spd="slow">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utoRev="1" fill="hold" nodeType="withEffect">
                                  <p:stCondLst>
                                    <p:cond delay="0"/>
                                  </p:stCondLst>
                                  <p:childTnLst>
                                    <p:animMotion origin="layout" path="M 0 3.7037E-7 L 0.00026 -0.13102 " pathEditMode="relative" rAng="0" ptsTypes="AA">
                                      <p:cBhvr>
                                        <p:cTn id="6" dur="2000" fill="hold"/>
                                        <p:tgtEl>
                                          <p:spTgt spid="13"/>
                                        </p:tgtEl>
                                        <p:attrNameLst>
                                          <p:attrName>ppt_x</p:attrName>
                                          <p:attrName>ppt_y</p:attrName>
                                        </p:attrNameLst>
                                      </p:cBhvr>
                                      <p:rCtr x="13" y="-6551"/>
                                    </p:animMotion>
                                  </p:childTnLst>
                                </p:cTn>
                              </p:par>
                              <p:par>
                                <p:cTn id="7" presetID="42" presetClass="path" presetSubtype="0" repeatCount="indefinite" autoRev="1" fill="remove" nodeType="withEffect">
                                  <p:stCondLst>
                                    <p:cond delay="0"/>
                                  </p:stCondLst>
                                  <p:childTnLst>
                                    <p:animMotion origin="layout" path="M 6.25E-7 1.11111E-6 L -0.00156 -0.13472 " pathEditMode="relative" rAng="0" ptsTypes="AA">
                                      <p:cBhvr>
                                        <p:cTn id="8" dur="2000" fill="hold"/>
                                        <p:tgtEl>
                                          <p:spTgt spid="14"/>
                                        </p:tgtEl>
                                        <p:attrNameLst>
                                          <p:attrName>ppt_x</p:attrName>
                                          <p:attrName>ppt_y</p:attrName>
                                        </p:attrNameLst>
                                      </p:cBhvr>
                                      <p:rCtr x="-78" y="-6736"/>
                                    </p:animMotion>
                                  </p:childTnLst>
                                </p:cTn>
                              </p:par>
                              <p:par>
                                <p:cTn id="9" presetID="42" presetClass="path" presetSubtype="0" repeatCount="indefinite" autoRev="1" fill="hold" nodeType="withEffect">
                                  <p:stCondLst>
                                    <p:cond delay="0"/>
                                  </p:stCondLst>
                                  <p:childTnLst>
                                    <p:animMotion origin="layout" path="M 2.5E-6 4.44444E-6 L 2.5E-6 -0.12269 " pathEditMode="relative" rAng="0" ptsTypes="AA">
                                      <p:cBhvr>
                                        <p:cTn id="10" dur="2000" fill="hold"/>
                                        <p:tgtEl>
                                          <p:spTgt spid="15"/>
                                        </p:tgtEl>
                                        <p:attrNameLst>
                                          <p:attrName>ppt_x</p:attrName>
                                          <p:attrName>ppt_y</p:attrName>
                                        </p:attrNameLst>
                                      </p:cBhvr>
                                      <p:rCtr x="0" y="-613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A21E04E-78DF-4DFC-97CE-5FBC7DC3B61E}"/>
              </a:ext>
            </a:extLst>
          </p:cNvPr>
          <p:cNvPicPr>
            <a:picLocks noChangeAspect="1"/>
          </p:cNvPicPr>
          <p:nvPr/>
        </p:nvPicPr>
        <p:blipFill>
          <a:blip r:embed="rId2"/>
          <a:stretch>
            <a:fillRect/>
          </a:stretch>
        </p:blipFill>
        <p:spPr>
          <a:xfrm>
            <a:off x="169677" y="198363"/>
            <a:ext cx="1973221" cy="320383"/>
          </a:xfrm>
          <a:prstGeom prst="rect">
            <a:avLst/>
          </a:prstGeom>
        </p:spPr>
      </p:pic>
      <p:grpSp>
        <p:nvGrpSpPr>
          <p:cNvPr id="8" name="Grupo 7">
            <a:extLst>
              <a:ext uri="{FF2B5EF4-FFF2-40B4-BE49-F238E27FC236}">
                <a16:creationId xmlns:a16="http://schemas.microsoft.com/office/drawing/2014/main" id="{F8541BB5-46F7-46F0-B324-88C6716170A2}"/>
              </a:ext>
            </a:extLst>
          </p:cNvPr>
          <p:cNvGrpSpPr/>
          <p:nvPr/>
        </p:nvGrpSpPr>
        <p:grpSpPr>
          <a:xfrm>
            <a:off x="1465751" y="336862"/>
            <a:ext cx="9260497" cy="923330"/>
            <a:chOff x="1465751" y="2575987"/>
            <a:chExt cx="9260497" cy="923330"/>
          </a:xfrm>
        </p:grpSpPr>
        <p:cxnSp>
          <p:nvCxnSpPr>
            <p:cNvPr id="9" name="Conector recto de flecha 8">
              <a:extLst>
                <a:ext uri="{FF2B5EF4-FFF2-40B4-BE49-F238E27FC236}">
                  <a16:creationId xmlns:a16="http://schemas.microsoft.com/office/drawing/2014/main" id="{2A20CEC3-9C2F-4611-ABEA-652EB5D82EF6}"/>
                </a:ext>
              </a:extLst>
            </p:cNvPr>
            <p:cNvCxnSpPr>
              <a:cxnSpLocks/>
            </p:cNvCxnSpPr>
            <p:nvPr/>
          </p:nvCxnSpPr>
          <p:spPr>
            <a:xfrm>
              <a:off x="2114550" y="3037652"/>
              <a:ext cx="8077200" cy="0"/>
            </a:xfrm>
            <a:prstGeom prst="straightConnector1">
              <a:avLst/>
            </a:prstGeom>
            <a:ln>
              <a:solidFill>
                <a:srgbClr val="FEFFFD"/>
              </a:solidFill>
              <a:headEnd type="triangle"/>
              <a:tailEnd type="triangle"/>
            </a:ln>
            <a:effectLst>
              <a:glow rad="38100">
                <a:srgbClr val="D5B198"/>
              </a:glow>
            </a:effectLst>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073F4ACD-515A-4CFC-ACCD-51A36D8CE87D}"/>
                </a:ext>
              </a:extLst>
            </p:cNvPr>
            <p:cNvSpPr txBox="1"/>
            <p:nvPr/>
          </p:nvSpPr>
          <p:spPr>
            <a:xfrm>
              <a:off x="1465751" y="2575987"/>
              <a:ext cx="9260497" cy="923330"/>
            </a:xfrm>
            <a:prstGeom prst="rect">
              <a:avLst/>
            </a:prstGeom>
            <a:noFill/>
          </p:spPr>
          <p:txBody>
            <a:bodyPr wrap="square">
              <a:spAutoFit/>
            </a:bodyPr>
            <a:lstStyle/>
            <a:p>
              <a:pPr algn="ctr"/>
              <a:r>
                <a:rPr lang="es-MX" sz="5400" dirty="0">
                  <a:solidFill>
                    <a:srgbClr val="FEFFFD"/>
                  </a:solidFill>
                  <a:effectLst>
                    <a:glow rad="50800">
                      <a:srgbClr val="D5B198"/>
                    </a:glow>
                  </a:effectLst>
                  <a:latin typeface="Felix Titling" panose="04060505060202020A04" pitchFamily="82" charset="0"/>
                  <a:cs typeface="Bondist" pitchFamily="2" charset="0"/>
                </a:rPr>
                <a:t>H</a:t>
              </a:r>
              <a:r>
                <a:rPr lang="es-CO" sz="5400" dirty="0">
                  <a:solidFill>
                    <a:srgbClr val="FEFFFD"/>
                  </a:solidFill>
                  <a:effectLst>
                    <a:glow rad="50800">
                      <a:srgbClr val="D5B198"/>
                    </a:glow>
                  </a:effectLst>
                  <a:latin typeface="Felix Titling" panose="04060505060202020A04" pitchFamily="82" charset="0"/>
                  <a:cs typeface="Bondist" pitchFamily="2" charset="0"/>
                </a:rPr>
                <a:t>istorias Usuario</a:t>
              </a:r>
            </a:p>
          </p:txBody>
        </p:sp>
      </p:grpSp>
      <p:sp>
        <p:nvSpPr>
          <p:cNvPr id="11" name="CuadroTexto 10">
            <a:extLst>
              <a:ext uri="{FF2B5EF4-FFF2-40B4-BE49-F238E27FC236}">
                <a16:creationId xmlns:a16="http://schemas.microsoft.com/office/drawing/2014/main" id="{9764B2DE-840A-45A5-BC0E-DB875FC82D94}"/>
              </a:ext>
            </a:extLst>
          </p:cNvPr>
          <p:cNvSpPr txBox="1"/>
          <p:nvPr/>
        </p:nvSpPr>
        <p:spPr>
          <a:xfrm>
            <a:off x="0" y="1433860"/>
            <a:ext cx="5146698" cy="1877437"/>
          </a:xfrm>
          <a:prstGeom prst="rect">
            <a:avLst/>
          </a:prstGeom>
          <a:noFill/>
        </p:spPr>
        <p:txBody>
          <a:bodyPr wrap="square" rtlCol="0">
            <a:spAutoFit/>
          </a:bodyPr>
          <a:lstStyle/>
          <a:p>
            <a:pPr algn="ctr"/>
            <a:r>
              <a:rPr lang="es-MX" sz="1400" dirty="0">
                <a:solidFill>
                  <a:schemeClr val="bg1"/>
                </a:solidFill>
                <a:latin typeface="BankGothic Lt BT" panose="020B0607020203060204" pitchFamily="34" charset="0"/>
              </a:rPr>
              <a:t>HU1 MUST</a:t>
            </a:r>
          </a:p>
          <a:p>
            <a:pPr algn="ctr"/>
            <a:r>
              <a:rPr lang="es-MX" sz="1400" dirty="0">
                <a:solidFill>
                  <a:schemeClr val="bg1"/>
                </a:solidFill>
                <a:latin typeface="BankGothic Lt BT" panose="020B0607020203060204" pitchFamily="34" charset="0"/>
              </a:rPr>
              <a:t>Inicio de sesión en el sistema: Como en la mayoría de aplicaciones de servicios móviles, se le pedirá al usuario ingresar con una cuenta y, si sus credenciales son correctas, accederá sin problema a la aplicación; de lo contrario, saldrá un mensaje de advertencia.</a:t>
            </a:r>
          </a:p>
          <a:p>
            <a:pPr algn="ctr"/>
            <a:endParaRPr lang="es-CO" dirty="0">
              <a:solidFill>
                <a:schemeClr val="bg1"/>
              </a:solidFill>
              <a:latin typeface="BankGothic Lt BT" panose="020B0607020203060204" pitchFamily="34" charset="0"/>
            </a:endParaRPr>
          </a:p>
        </p:txBody>
      </p:sp>
      <p:sp>
        <p:nvSpPr>
          <p:cNvPr id="19" name="CuadroTexto 18">
            <a:extLst>
              <a:ext uri="{FF2B5EF4-FFF2-40B4-BE49-F238E27FC236}">
                <a16:creationId xmlns:a16="http://schemas.microsoft.com/office/drawing/2014/main" id="{EF427F20-929E-4CB7-8B7F-3DFAB648E944}"/>
              </a:ext>
            </a:extLst>
          </p:cNvPr>
          <p:cNvSpPr txBox="1"/>
          <p:nvPr/>
        </p:nvSpPr>
        <p:spPr>
          <a:xfrm>
            <a:off x="64476" y="3249751"/>
            <a:ext cx="5146698" cy="1231106"/>
          </a:xfrm>
          <a:prstGeom prst="rect">
            <a:avLst/>
          </a:prstGeom>
          <a:noFill/>
        </p:spPr>
        <p:txBody>
          <a:bodyPr wrap="square" rtlCol="0">
            <a:spAutoFit/>
          </a:bodyPr>
          <a:lstStyle/>
          <a:p>
            <a:pPr algn="ctr"/>
            <a:r>
              <a:rPr lang="es-MX" sz="1400" dirty="0">
                <a:solidFill>
                  <a:schemeClr val="bg1"/>
                </a:solidFill>
                <a:latin typeface="BankGothic Lt BT" panose="020B0607020203060204" pitchFamily="34" charset="0"/>
              </a:rPr>
              <a:t>HU2 MUST</a:t>
            </a:r>
          </a:p>
          <a:p>
            <a:pPr algn="ctr"/>
            <a:r>
              <a:rPr lang="es-MX" sz="1400" dirty="0">
                <a:solidFill>
                  <a:schemeClr val="bg1"/>
                </a:solidFill>
                <a:latin typeface="BankGothic Lt BT" panose="020B0607020203060204" pitchFamily="34" charset="0"/>
              </a:rPr>
              <a:t>Al iniciar sesión el usuario podrá ver la información del vehículo como la placa, alias y su estado de parqueado o no parqueado</a:t>
            </a:r>
          </a:p>
          <a:p>
            <a:pPr algn="ctr"/>
            <a:endParaRPr lang="es-CO" dirty="0">
              <a:solidFill>
                <a:schemeClr val="bg1"/>
              </a:solidFill>
              <a:latin typeface="BankGothic Lt BT" panose="020B0607020203060204" pitchFamily="34" charset="0"/>
            </a:endParaRPr>
          </a:p>
        </p:txBody>
      </p:sp>
      <p:sp>
        <p:nvSpPr>
          <p:cNvPr id="20" name="CuadroTexto 19">
            <a:extLst>
              <a:ext uri="{FF2B5EF4-FFF2-40B4-BE49-F238E27FC236}">
                <a16:creationId xmlns:a16="http://schemas.microsoft.com/office/drawing/2014/main" id="{6460AF70-FB40-49F3-9B59-10A203727EEB}"/>
              </a:ext>
            </a:extLst>
          </p:cNvPr>
          <p:cNvSpPr txBox="1"/>
          <p:nvPr/>
        </p:nvSpPr>
        <p:spPr>
          <a:xfrm>
            <a:off x="64476" y="4511635"/>
            <a:ext cx="5146698" cy="1600438"/>
          </a:xfrm>
          <a:prstGeom prst="rect">
            <a:avLst/>
          </a:prstGeom>
          <a:noFill/>
        </p:spPr>
        <p:txBody>
          <a:bodyPr wrap="square" rtlCol="0">
            <a:spAutoFit/>
          </a:bodyPr>
          <a:lstStyle/>
          <a:p>
            <a:pPr algn="ctr"/>
            <a:r>
              <a:rPr lang="es-MX" sz="1400" dirty="0">
                <a:solidFill>
                  <a:schemeClr val="bg1"/>
                </a:solidFill>
                <a:latin typeface="BankGothic Lt BT" panose="020B0607020203060204" pitchFamily="34" charset="0"/>
              </a:rPr>
              <a:t>HU3 MUST</a:t>
            </a:r>
          </a:p>
          <a:p>
            <a:pPr algn="ctr"/>
            <a:r>
              <a:rPr lang="es-MX" sz="1400" dirty="0">
                <a:solidFill>
                  <a:schemeClr val="bg1"/>
                </a:solidFill>
                <a:latin typeface="BankGothic Lt BT" panose="020B0607020203060204" pitchFamily="34" charset="0"/>
              </a:rPr>
              <a:t>Al un vehículo estar estacionado en la pantalla principal se mostrara un cronometro que lleva el tiempo en que le vehículo ha estado estacionado y se mostrara la tarifa aumentado cada hora así que la deuda se ira actualizando en función del tiempo</a:t>
            </a:r>
            <a:endParaRPr lang="es-CO" dirty="0">
              <a:solidFill>
                <a:schemeClr val="bg1"/>
              </a:solidFill>
              <a:latin typeface="BankGothic Lt BT" panose="020B0607020203060204" pitchFamily="34" charset="0"/>
            </a:endParaRPr>
          </a:p>
        </p:txBody>
      </p:sp>
      <p:sp>
        <p:nvSpPr>
          <p:cNvPr id="21" name="CuadroTexto 20">
            <a:extLst>
              <a:ext uri="{FF2B5EF4-FFF2-40B4-BE49-F238E27FC236}">
                <a16:creationId xmlns:a16="http://schemas.microsoft.com/office/drawing/2014/main" id="{8A55E4D5-6C9C-4443-91DC-5B601A1E2750}"/>
              </a:ext>
            </a:extLst>
          </p:cNvPr>
          <p:cNvSpPr txBox="1"/>
          <p:nvPr/>
        </p:nvSpPr>
        <p:spPr>
          <a:xfrm>
            <a:off x="6318738" y="1433860"/>
            <a:ext cx="5146698" cy="1169551"/>
          </a:xfrm>
          <a:prstGeom prst="rect">
            <a:avLst/>
          </a:prstGeom>
          <a:noFill/>
        </p:spPr>
        <p:txBody>
          <a:bodyPr wrap="square" rtlCol="0">
            <a:spAutoFit/>
          </a:bodyPr>
          <a:lstStyle/>
          <a:p>
            <a:pPr algn="ctr"/>
            <a:r>
              <a:rPr lang="es-MX" sz="1400" dirty="0">
                <a:solidFill>
                  <a:schemeClr val="bg1"/>
                </a:solidFill>
                <a:latin typeface="BankGothic Lt BT" panose="020B0607020203060204" pitchFamily="34" charset="0"/>
              </a:rPr>
              <a:t>HU4 MUST</a:t>
            </a:r>
          </a:p>
          <a:p>
            <a:pPr algn="ctr"/>
            <a:r>
              <a:rPr lang="es-MX" sz="1400" dirty="0">
                <a:solidFill>
                  <a:schemeClr val="bg1"/>
                </a:solidFill>
                <a:latin typeface="BankGothic Lt BT" panose="020B0607020203060204" pitchFamily="34" charset="0"/>
              </a:rPr>
              <a:t>Si el caso es que el vehículo no esta estacionado al momento de ingresar en la pantalla principal se vera un mensaje flotante diciendo “ningún vehículo estacionado”</a:t>
            </a:r>
          </a:p>
        </p:txBody>
      </p:sp>
      <p:sp>
        <p:nvSpPr>
          <p:cNvPr id="22" name="CuadroTexto 21">
            <a:extLst>
              <a:ext uri="{FF2B5EF4-FFF2-40B4-BE49-F238E27FC236}">
                <a16:creationId xmlns:a16="http://schemas.microsoft.com/office/drawing/2014/main" id="{243D310D-F87E-4E45-B925-50DD472B5032}"/>
              </a:ext>
            </a:extLst>
          </p:cNvPr>
          <p:cNvSpPr txBox="1"/>
          <p:nvPr/>
        </p:nvSpPr>
        <p:spPr>
          <a:xfrm>
            <a:off x="6318738" y="2844224"/>
            <a:ext cx="5146698" cy="1169551"/>
          </a:xfrm>
          <a:prstGeom prst="rect">
            <a:avLst/>
          </a:prstGeom>
          <a:noFill/>
        </p:spPr>
        <p:txBody>
          <a:bodyPr wrap="square" rtlCol="0">
            <a:spAutoFit/>
          </a:bodyPr>
          <a:lstStyle/>
          <a:p>
            <a:pPr algn="ctr"/>
            <a:r>
              <a:rPr lang="es-MX" sz="1400" dirty="0">
                <a:solidFill>
                  <a:schemeClr val="bg1"/>
                </a:solidFill>
                <a:latin typeface="BankGothic Lt BT" panose="020B0607020203060204" pitchFamily="34" charset="0"/>
              </a:rPr>
              <a:t>HU5 Should</a:t>
            </a:r>
          </a:p>
          <a:p>
            <a:pPr algn="ctr"/>
            <a:r>
              <a:rPr lang="es-MX" sz="1400" dirty="0">
                <a:solidFill>
                  <a:schemeClr val="bg1"/>
                </a:solidFill>
                <a:latin typeface="BankGothic Lt BT" panose="020B0607020203060204" pitchFamily="34" charset="0"/>
              </a:rPr>
              <a:t>Cuando un vehículo este estacionado el monto del servicio de estacionamiento subiera en función del valor de la hora y del tiempo transcurrido desde que el vehículo este estacionado.</a:t>
            </a:r>
          </a:p>
        </p:txBody>
      </p:sp>
      <p:sp>
        <p:nvSpPr>
          <p:cNvPr id="23" name="CuadroTexto 22">
            <a:extLst>
              <a:ext uri="{FF2B5EF4-FFF2-40B4-BE49-F238E27FC236}">
                <a16:creationId xmlns:a16="http://schemas.microsoft.com/office/drawing/2014/main" id="{8147A3D1-868F-483E-85BC-FDB52170A5D3}"/>
              </a:ext>
            </a:extLst>
          </p:cNvPr>
          <p:cNvSpPr txBox="1"/>
          <p:nvPr/>
        </p:nvSpPr>
        <p:spPr>
          <a:xfrm>
            <a:off x="6355373" y="4480857"/>
            <a:ext cx="5146698" cy="954107"/>
          </a:xfrm>
          <a:prstGeom prst="rect">
            <a:avLst/>
          </a:prstGeom>
          <a:noFill/>
        </p:spPr>
        <p:txBody>
          <a:bodyPr wrap="square" rtlCol="0">
            <a:spAutoFit/>
          </a:bodyPr>
          <a:lstStyle/>
          <a:p>
            <a:pPr algn="ctr"/>
            <a:r>
              <a:rPr lang="es-MX" sz="1400" dirty="0">
                <a:solidFill>
                  <a:schemeClr val="bg1"/>
                </a:solidFill>
                <a:latin typeface="BankGothic Lt BT" panose="020B0607020203060204" pitchFamily="34" charset="0"/>
              </a:rPr>
              <a:t>HU5 </a:t>
            </a:r>
            <a:r>
              <a:rPr lang="es-MX" sz="1400" dirty="0" err="1">
                <a:solidFill>
                  <a:schemeClr val="bg1"/>
                </a:solidFill>
                <a:latin typeface="BankGothic Lt BT" panose="020B0607020203060204" pitchFamily="34" charset="0"/>
              </a:rPr>
              <a:t>Could</a:t>
            </a:r>
            <a:endParaRPr lang="es-MX" sz="1400" dirty="0">
              <a:solidFill>
                <a:schemeClr val="bg1"/>
              </a:solidFill>
              <a:latin typeface="BankGothic Lt BT" panose="020B0607020203060204" pitchFamily="34" charset="0"/>
            </a:endParaRPr>
          </a:p>
          <a:p>
            <a:pPr algn="ctr"/>
            <a:r>
              <a:rPr lang="es-MX" sz="1400" dirty="0">
                <a:solidFill>
                  <a:schemeClr val="bg1"/>
                </a:solidFill>
                <a:latin typeface="BankGothic Lt BT" panose="020B0607020203060204" pitchFamily="34" charset="0"/>
              </a:rPr>
              <a:t>Cuando un usuario quiera consultar el detalle de su tarifa podrá oprimir un botón para ver como se calcula su precio</a:t>
            </a:r>
          </a:p>
        </p:txBody>
      </p:sp>
      <p:cxnSp>
        <p:nvCxnSpPr>
          <p:cNvPr id="3" name="Conector recto 2">
            <a:extLst>
              <a:ext uri="{FF2B5EF4-FFF2-40B4-BE49-F238E27FC236}">
                <a16:creationId xmlns:a16="http://schemas.microsoft.com/office/drawing/2014/main" id="{3C8C8ED2-31FA-4D96-B3B2-9E1AA93C8CAD}"/>
              </a:ext>
            </a:extLst>
          </p:cNvPr>
          <p:cNvCxnSpPr/>
          <p:nvPr/>
        </p:nvCxnSpPr>
        <p:spPr>
          <a:xfrm>
            <a:off x="298938" y="3103685"/>
            <a:ext cx="975947" cy="0"/>
          </a:xfrm>
          <a:prstGeom prst="line">
            <a:avLst/>
          </a:prstGeom>
          <a:ln w="38100">
            <a:solidFill>
              <a:srgbClr val="FFFF00"/>
            </a:solidFill>
          </a:ln>
          <a:effectLst>
            <a:glow rad="63500">
              <a:schemeClr val="accent4">
                <a:satMod val="175000"/>
                <a:alpha val="76000"/>
              </a:schemeClr>
            </a:glow>
          </a:effectLst>
        </p:spPr>
        <p:style>
          <a:lnRef idx="1">
            <a:schemeClr val="accent1"/>
          </a:lnRef>
          <a:fillRef idx="0">
            <a:schemeClr val="accent1"/>
          </a:fillRef>
          <a:effectRef idx="0">
            <a:schemeClr val="accent1"/>
          </a:effectRef>
          <a:fontRef idx="minor">
            <a:schemeClr val="tx1"/>
          </a:fontRef>
        </p:style>
      </p:cxnSp>
      <p:cxnSp>
        <p:nvCxnSpPr>
          <p:cNvPr id="24" name="Conector recto 23">
            <a:extLst>
              <a:ext uri="{FF2B5EF4-FFF2-40B4-BE49-F238E27FC236}">
                <a16:creationId xmlns:a16="http://schemas.microsoft.com/office/drawing/2014/main" id="{A2692384-748E-465E-84F9-7DFF83411E12}"/>
              </a:ext>
            </a:extLst>
          </p:cNvPr>
          <p:cNvCxnSpPr/>
          <p:nvPr/>
        </p:nvCxnSpPr>
        <p:spPr>
          <a:xfrm>
            <a:off x="298938" y="4337539"/>
            <a:ext cx="975947" cy="0"/>
          </a:xfrm>
          <a:prstGeom prst="line">
            <a:avLst/>
          </a:prstGeom>
          <a:ln w="38100">
            <a:solidFill>
              <a:srgbClr val="FFFF00"/>
            </a:solidFill>
          </a:ln>
          <a:effectLst>
            <a:glow rad="63500">
              <a:schemeClr val="accent4">
                <a:satMod val="175000"/>
                <a:alpha val="76000"/>
              </a:schemeClr>
            </a:glow>
          </a:effectLst>
        </p:spPr>
        <p:style>
          <a:lnRef idx="1">
            <a:schemeClr val="accent1"/>
          </a:lnRef>
          <a:fillRef idx="0">
            <a:schemeClr val="accent1"/>
          </a:fillRef>
          <a:effectRef idx="0">
            <a:schemeClr val="accent1"/>
          </a:effectRef>
          <a:fontRef idx="minor">
            <a:schemeClr val="tx1"/>
          </a:fontRef>
        </p:style>
      </p:cxnSp>
      <p:cxnSp>
        <p:nvCxnSpPr>
          <p:cNvPr id="25" name="Conector recto 24">
            <a:extLst>
              <a:ext uri="{FF2B5EF4-FFF2-40B4-BE49-F238E27FC236}">
                <a16:creationId xmlns:a16="http://schemas.microsoft.com/office/drawing/2014/main" id="{E13706FA-4E26-4D0C-81A7-500306448630}"/>
              </a:ext>
            </a:extLst>
          </p:cNvPr>
          <p:cNvCxnSpPr/>
          <p:nvPr/>
        </p:nvCxnSpPr>
        <p:spPr>
          <a:xfrm>
            <a:off x="380999" y="6219093"/>
            <a:ext cx="975947" cy="0"/>
          </a:xfrm>
          <a:prstGeom prst="line">
            <a:avLst/>
          </a:prstGeom>
          <a:ln w="38100">
            <a:solidFill>
              <a:srgbClr val="FFFF00"/>
            </a:solidFill>
          </a:ln>
          <a:effectLst>
            <a:glow rad="63500">
              <a:schemeClr val="accent4">
                <a:satMod val="175000"/>
                <a:alpha val="76000"/>
              </a:schemeClr>
            </a:glow>
          </a:effectLst>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8773E203-760D-47C5-B957-F8BD131F7F92}"/>
              </a:ext>
            </a:extLst>
          </p:cNvPr>
          <p:cNvCxnSpPr/>
          <p:nvPr/>
        </p:nvCxnSpPr>
        <p:spPr>
          <a:xfrm>
            <a:off x="6676292" y="2737339"/>
            <a:ext cx="975947" cy="0"/>
          </a:xfrm>
          <a:prstGeom prst="line">
            <a:avLst/>
          </a:prstGeom>
          <a:ln w="38100">
            <a:solidFill>
              <a:srgbClr val="FFFF00"/>
            </a:solidFill>
          </a:ln>
          <a:effectLst>
            <a:glow rad="63500">
              <a:schemeClr val="accent4">
                <a:satMod val="175000"/>
                <a:alpha val="76000"/>
              </a:schemeClr>
            </a:glow>
          </a:effectLst>
        </p:spPr>
        <p:style>
          <a:lnRef idx="1">
            <a:schemeClr val="accent1"/>
          </a:lnRef>
          <a:fillRef idx="0">
            <a:schemeClr val="accent1"/>
          </a:fillRef>
          <a:effectRef idx="0">
            <a:schemeClr val="accent1"/>
          </a:effectRef>
          <a:fontRef idx="minor">
            <a:schemeClr val="tx1"/>
          </a:fontRef>
        </p:style>
      </p:cxnSp>
      <p:cxnSp>
        <p:nvCxnSpPr>
          <p:cNvPr id="27" name="Conector recto 26">
            <a:extLst>
              <a:ext uri="{FF2B5EF4-FFF2-40B4-BE49-F238E27FC236}">
                <a16:creationId xmlns:a16="http://schemas.microsoft.com/office/drawing/2014/main" id="{F18BA299-E3F6-47A2-ACA8-28B928152451}"/>
              </a:ext>
            </a:extLst>
          </p:cNvPr>
          <p:cNvCxnSpPr/>
          <p:nvPr/>
        </p:nvCxnSpPr>
        <p:spPr>
          <a:xfrm>
            <a:off x="6614746" y="4117731"/>
            <a:ext cx="975947" cy="0"/>
          </a:xfrm>
          <a:prstGeom prst="line">
            <a:avLst/>
          </a:prstGeom>
          <a:ln w="38100">
            <a:solidFill>
              <a:schemeClr val="accent2"/>
            </a:solidFill>
          </a:ln>
          <a:effectLst>
            <a:glow rad="63500">
              <a:schemeClr val="accent2">
                <a:alpha val="76000"/>
              </a:schemeClr>
            </a:glow>
          </a:effectLst>
        </p:spPr>
        <p:style>
          <a:lnRef idx="1">
            <a:schemeClr val="accent1"/>
          </a:lnRef>
          <a:fillRef idx="0">
            <a:schemeClr val="accent1"/>
          </a:fillRef>
          <a:effectRef idx="0">
            <a:schemeClr val="accent1"/>
          </a:effectRef>
          <a:fontRef idx="minor">
            <a:schemeClr val="tx1"/>
          </a:fontRef>
        </p:style>
      </p:cxnSp>
      <p:cxnSp>
        <p:nvCxnSpPr>
          <p:cNvPr id="28" name="Conector recto 27">
            <a:extLst>
              <a:ext uri="{FF2B5EF4-FFF2-40B4-BE49-F238E27FC236}">
                <a16:creationId xmlns:a16="http://schemas.microsoft.com/office/drawing/2014/main" id="{804F19FF-0853-4414-8C32-53125B2625EF}"/>
              </a:ext>
            </a:extLst>
          </p:cNvPr>
          <p:cNvCxnSpPr/>
          <p:nvPr/>
        </p:nvCxnSpPr>
        <p:spPr>
          <a:xfrm>
            <a:off x="6614746" y="5603632"/>
            <a:ext cx="975947" cy="0"/>
          </a:xfrm>
          <a:prstGeom prst="line">
            <a:avLst/>
          </a:prstGeom>
          <a:ln w="38100">
            <a:solidFill>
              <a:srgbClr val="00B0F0"/>
            </a:solidFill>
          </a:ln>
          <a:effectLst>
            <a:glow rad="63500">
              <a:srgbClr val="0070C0">
                <a:alpha val="76000"/>
              </a:srgb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1390780"/>
      </p:ext>
    </p:extLst>
  </p:cSld>
  <p:clrMapOvr>
    <a:masterClrMapping/>
  </p:clrMapOvr>
  <p:transition spd="slow">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repeatCount="indefinite" autoRev="1" fill="hold" nodeType="withEffect">
                                  <p:stCondLst>
                                    <p:cond delay="0"/>
                                  </p:stCondLst>
                                  <p:childTnLst>
                                    <p:animMotion origin="layout" path="M -3.125E-6 3.7037E-6 L 0.30118 3.7037E-6 " pathEditMode="relative" rAng="0" ptsTypes="AA">
                                      <p:cBhvr>
                                        <p:cTn id="6" dur="2000" fill="hold"/>
                                        <p:tgtEl>
                                          <p:spTgt spid="3"/>
                                        </p:tgtEl>
                                        <p:attrNameLst>
                                          <p:attrName>ppt_x</p:attrName>
                                          <p:attrName>ppt_y</p:attrName>
                                        </p:attrNameLst>
                                      </p:cBhvr>
                                      <p:rCtr x="15052" y="0"/>
                                    </p:animMotion>
                                  </p:childTnLst>
                                </p:cTn>
                              </p:par>
                              <p:par>
                                <p:cTn id="7" presetID="63" presetClass="path" presetSubtype="0" repeatCount="indefinite" autoRev="1" fill="hold" nodeType="withEffect">
                                  <p:stCondLst>
                                    <p:cond delay="0"/>
                                  </p:stCondLst>
                                  <p:childTnLst>
                                    <p:animMotion origin="layout" path="M -3.125E-6 2.59259E-6 L 0.30118 2.59259E-6 " pathEditMode="relative" rAng="0" ptsTypes="AA">
                                      <p:cBhvr>
                                        <p:cTn id="8" dur="2000" fill="hold"/>
                                        <p:tgtEl>
                                          <p:spTgt spid="24"/>
                                        </p:tgtEl>
                                        <p:attrNameLst>
                                          <p:attrName>ppt_x</p:attrName>
                                          <p:attrName>ppt_y</p:attrName>
                                        </p:attrNameLst>
                                      </p:cBhvr>
                                      <p:rCtr x="15052" y="0"/>
                                    </p:animMotion>
                                  </p:childTnLst>
                                </p:cTn>
                              </p:par>
                              <p:par>
                                <p:cTn id="9" presetID="63" presetClass="path" presetSubtype="0" repeatCount="indefinite" autoRev="1" fill="hold" nodeType="withEffect">
                                  <p:stCondLst>
                                    <p:cond delay="0"/>
                                  </p:stCondLst>
                                  <p:childTnLst>
                                    <p:animMotion origin="layout" path="M -3.95833E-6 -4.44444E-6 L 0.30118 -4.44444E-6 " pathEditMode="relative" rAng="0" ptsTypes="AA">
                                      <p:cBhvr>
                                        <p:cTn id="10" dur="2000" fill="hold"/>
                                        <p:tgtEl>
                                          <p:spTgt spid="25"/>
                                        </p:tgtEl>
                                        <p:attrNameLst>
                                          <p:attrName>ppt_x</p:attrName>
                                          <p:attrName>ppt_y</p:attrName>
                                        </p:attrNameLst>
                                      </p:cBhvr>
                                      <p:rCtr x="15052" y="0"/>
                                    </p:animMotion>
                                  </p:childTnLst>
                                </p:cTn>
                              </p:par>
                              <p:par>
                                <p:cTn id="11" presetID="63" presetClass="path" presetSubtype="0" repeatCount="indefinite" autoRev="1" fill="hold" nodeType="withEffect">
                                  <p:stCondLst>
                                    <p:cond delay="0"/>
                                  </p:stCondLst>
                                  <p:childTnLst>
                                    <p:animMotion origin="layout" path="M -2.08333E-7 -4.07407E-6 L 0.30117 -4.07407E-6 " pathEditMode="relative" rAng="0" ptsTypes="AA">
                                      <p:cBhvr>
                                        <p:cTn id="12" dur="2000" fill="hold"/>
                                        <p:tgtEl>
                                          <p:spTgt spid="26"/>
                                        </p:tgtEl>
                                        <p:attrNameLst>
                                          <p:attrName>ppt_x</p:attrName>
                                          <p:attrName>ppt_y</p:attrName>
                                        </p:attrNameLst>
                                      </p:cBhvr>
                                      <p:rCtr x="15052" y="0"/>
                                    </p:animMotion>
                                  </p:childTnLst>
                                </p:cTn>
                              </p:par>
                              <p:par>
                                <p:cTn id="13" presetID="63" presetClass="path" presetSubtype="0" repeatCount="indefinite" autoRev="1" fill="hold" nodeType="withEffect">
                                  <p:stCondLst>
                                    <p:cond delay="0"/>
                                  </p:stCondLst>
                                  <p:childTnLst>
                                    <p:animMotion origin="layout" path="M -2.08333E-6 -2.96296E-6 L 0.30117 -2.96296E-6 " pathEditMode="relative" rAng="0" ptsTypes="AA">
                                      <p:cBhvr>
                                        <p:cTn id="14" dur="2000" fill="hold"/>
                                        <p:tgtEl>
                                          <p:spTgt spid="27"/>
                                        </p:tgtEl>
                                        <p:attrNameLst>
                                          <p:attrName>ppt_x</p:attrName>
                                          <p:attrName>ppt_y</p:attrName>
                                        </p:attrNameLst>
                                      </p:cBhvr>
                                      <p:rCtr x="15052" y="0"/>
                                    </p:animMotion>
                                  </p:childTnLst>
                                </p:cTn>
                              </p:par>
                              <p:par>
                                <p:cTn id="15" presetID="63" presetClass="path" presetSubtype="0" repeatCount="indefinite" autoRev="1" fill="hold" nodeType="withEffect">
                                  <p:stCondLst>
                                    <p:cond delay="0"/>
                                  </p:stCondLst>
                                  <p:childTnLst>
                                    <p:animMotion origin="layout" path="M -2.08333E-6 3.7037E-7 L 0.30117 3.7037E-7 " pathEditMode="relative" rAng="0" ptsTypes="AA">
                                      <p:cBhvr>
                                        <p:cTn id="16" dur="2000" fill="hold"/>
                                        <p:tgtEl>
                                          <p:spTgt spid="28"/>
                                        </p:tgtEl>
                                        <p:attrNameLst>
                                          <p:attrName>ppt_x</p:attrName>
                                          <p:attrName>ppt_y</p:attrName>
                                        </p:attrNameLst>
                                      </p:cBhvr>
                                      <p:rCtr x="1505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4FD08253-8D11-4473-ADF1-441C2F3D791C}"/>
              </a:ext>
            </a:extLst>
          </p:cNvPr>
          <p:cNvGrpSpPr/>
          <p:nvPr/>
        </p:nvGrpSpPr>
        <p:grpSpPr>
          <a:xfrm>
            <a:off x="1465751" y="336862"/>
            <a:ext cx="9260497" cy="923330"/>
            <a:chOff x="1465751" y="2575987"/>
            <a:chExt cx="9260497" cy="923330"/>
          </a:xfrm>
        </p:grpSpPr>
        <p:cxnSp>
          <p:nvCxnSpPr>
            <p:cNvPr id="3" name="Conector recto de flecha 2">
              <a:extLst>
                <a:ext uri="{FF2B5EF4-FFF2-40B4-BE49-F238E27FC236}">
                  <a16:creationId xmlns:a16="http://schemas.microsoft.com/office/drawing/2014/main" id="{C986F44E-4DD5-4F12-A680-587B00A38604}"/>
                </a:ext>
              </a:extLst>
            </p:cNvPr>
            <p:cNvCxnSpPr>
              <a:cxnSpLocks/>
            </p:cNvCxnSpPr>
            <p:nvPr/>
          </p:nvCxnSpPr>
          <p:spPr>
            <a:xfrm>
              <a:off x="2114550" y="3037652"/>
              <a:ext cx="8077200" cy="0"/>
            </a:xfrm>
            <a:prstGeom prst="straightConnector1">
              <a:avLst/>
            </a:prstGeom>
            <a:ln>
              <a:solidFill>
                <a:srgbClr val="FEFFFD"/>
              </a:solidFill>
              <a:headEnd type="triangle"/>
              <a:tailEnd type="triangle"/>
            </a:ln>
            <a:effectLst>
              <a:glow rad="38100">
                <a:srgbClr val="D5B198"/>
              </a:glow>
            </a:effectLst>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F448995B-7DD9-48F3-9E78-C9A7D1FB090D}"/>
                </a:ext>
              </a:extLst>
            </p:cNvPr>
            <p:cNvSpPr txBox="1"/>
            <p:nvPr/>
          </p:nvSpPr>
          <p:spPr>
            <a:xfrm>
              <a:off x="1465751" y="2575987"/>
              <a:ext cx="9260497" cy="923330"/>
            </a:xfrm>
            <a:prstGeom prst="rect">
              <a:avLst/>
            </a:prstGeom>
            <a:noFill/>
          </p:spPr>
          <p:txBody>
            <a:bodyPr wrap="square">
              <a:spAutoFit/>
            </a:bodyPr>
            <a:lstStyle/>
            <a:p>
              <a:pPr algn="ctr"/>
              <a:r>
                <a:rPr lang="es-MX" sz="5400" dirty="0">
                  <a:solidFill>
                    <a:srgbClr val="FEFFFD"/>
                  </a:solidFill>
                  <a:effectLst>
                    <a:glow rad="50800">
                      <a:srgbClr val="D5B198"/>
                    </a:glow>
                  </a:effectLst>
                  <a:latin typeface="Felix Titling" panose="04060505060202020A04" pitchFamily="82" charset="0"/>
                  <a:cs typeface="Bondist" pitchFamily="2" charset="0"/>
                </a:rPr>
                <a:t>Capturas Backlog</a:t>
              </a:r>
              <a:endParaRPr lang="es-CO" sz="5400" dirty="0">
                <a:solidFill>
                  <a:srgbClr val="FEFFFD"/>
                </a:solidFill>
                <a:effectLst>
                  <a:glow rad="50800">
                    <a:srgbClr val="D5B198"/>
                  </a:glow>
                </a:effectLst>
                <a:latin typeface="Felix Titling" panose="04060505060202020A04" pitchFamily="82" charset="0"/>
                <a:cs typeface="Bondist" pitchFamily="2" charset="0"/>
              </a:endParaRPr>
            </a:p>
          </p:txBody>
        </p:sp>
      </p:grpSp>
      <p:pic>
        <p:nvPicPr>
          <p:cNvPr id="5" name="Imagen 4">
            <a:extLst>
              <a:ext uri="{FF2B5EF4-FFF2-40B4-BE49-F238E27FC236}">
                <a16:creationId xmlns:a16="http://schemas.microsoft.com/office/drawing/2014/main" id="{B7E5A056-3D71-43D2-9455-D2616FD6AA0A}"/>
              </a:ext>
            </a:extLst>
          </p:cNvPr>
          <p:cNvPicPr>
            <a:picLocks noChangeAspect="1"/>
          </p:cNvPicPr>
          <p:nvPr/>
        </p:nvPicPr>
        <p:blipFill>
          <a:blip r:embed="rId2"/>
          <a:stretch>
            <a:fillRect/>
          </a:stretch>
        </p:blipFill>
        <p:spPr>
          <a:xfrm>
            <a:off x="6984543" y="1324291"/>
            <a:ext cx="3741705" cy="2104709"/>
          </a:xfrm>
          <a:prstGeom prst="rect">
            <a:avLst/>
          </a:prstGeom>
        </p:spPr>
      </p:pic>
      <p:pic>
        <p:nvPicPr>
          <p:cNvPr id="6" name="Imagen 5">
            <a:extLst>
              <a:ext uri="{FF2B5EF4-FFF2-40B4-BE49-F238E27FC236}">
                <a16:creationId xmlns:a16="http://schemas.microsoft.com/office/drawing/2014/main" id="{015FFF00-1E41-4CE7-BF46-95827C56DD91}"/>
              </a:ext>
            </a:extLst>
          </p:cNvPr>
          <p:cNvPicPr>
            <a:picLocks noChangeAspect="1"/>
          </p:cNvPicPr>
          <p:nvPr/>
        </p:nvPicPr>
        <p:blipFill>
          <a:blip r:embed="rId3"/>
          <a:stretch>
            <a:fillRect/>
          </a:stretch>
        </p:blipFill>
        <p:spPr>
          <a:xfrm>
            <a:off x="1060632" y="3640696"/>
            <a:ext cx="3669629" cy="2064166"/>
          </a:xfrm>
          <a:prstGeom prst="rect">
            <a:avLst/>
          </a:prstGeom>
        </p:spPr>
      </p:pic>
      <p:pic>
        <p:nvPicPr>
          <p:cNvPr id="7" name="Imagen 6">
            <a:extLst>
              <a:ext uri="{FF2B5EF4-FFF2-40B4-BE49-F238E27FC236}">
                <a16:creationId xmlns:a16="http://schemas.microsoft.com/office/drawing/2014/main" id="{B46090D4-0FF7-49E8-B289-80AE14DE7F17}"/>
              </a:ext>
            </a:extLst>
          </p:cNvPr>
          <p:cNvPicPr>
            <a:picLocks noChangeAspect="1"/>
          </p:cNvPicPr>
          <p:nvPr/>
        </p:nvPicPr>
        <p:blipFill>
          <a:blip r:embed="rId4"/>
          <a:stretch>
            <a:fillRect/>
          </a:stretch>
        </p:blipFill>
        <p:spPr>
          <a:xfrm>
            <a:off x="6984543" y="3714535"/>
            <a:ext cx="3741705" cy="2104709"/>
          </a:xfrm>
          <a:prstGeom prst="rect">
            <a:avLst/>
          </a:prstGeom>
        </p:spPr>
      </p:pic>
      <p:pic>
        <p:nvPicPr>
          <p:cNvPr id="8" name="Imagen 7">
            <a:extLst>
              <a:ext uri="{FF2B5EF4-FFF2-40B4-BE49-F238E27FC236}">
                <a16:creationId xmlns:a16="http://schemas.microsoft.com/office/drawing/2014/main" id="{CA810CC4-DFD2-4590-BE95-0C325BC849F5}"/>
              </a:ext>
            </a:extLst>
          </p:cNvPr>
          <p:cNvPicPr>
            <a:picLocks noChangeAspect="1"/>
          </p:cNvPicPr>
          <p:nvPr/>
        </p:nvPicPr>
        <p:blipFill>
          <a:blip r:embed="rId5"/>
          <a:stretch>
            <a:fillRect/>
          </a:stretch>
        </p:blipFill>
        <p:spPr>
          <a:xfrm>
            <a:off x="1060632" y="1324291"/>
            <a:ext cx="3669629" cy="2064166"/>
          </a:xfrm>
          <a:prstGeom prst="rect">
            <a:avLst/>
          </a:prstGeom>
        </p:spPr>
      </p:pic>
      <p:sp>
        <p:nvSpPr>
          <p:cNvPr id="9" name="CuadroTexto 8">
            <a:extLst>
              <a:ext uri="{FF2B5EF4-FFF2-40B4-BE49-F238E27FC236}">
                <a16:creationId xmlns:a16="http://schemas.microsoft.com/office/drawing/2014/main" id="{33B20940-355C-4CB4-9FF0-E6B44D74206A}"/>
              </a:ext>
            </a:extLst>
          </p:cNvPr>
          <p:cNvSpPr txBox="1"/>
          <p:nvPr/>
        </p:nvSpPr>
        <p:spPr>
          <a:xfrm>
            <a:off x="3003550" y="5934670"/>
            <a:ext cx="6299200" cy="923330"/>
          </a:xfrm>
          <a:prstGeom prst="rect">
            <a:avLst/>
          </a:prstGeom>
          <a:noFill/>
        </p:spPr>
        <p:txBody>
          <a:bodyPr wrap="square">
            <a:spAutoFit/>
          </a:bodyPr>
          <a:lstStyle/>
          <a:p>
            <a:pPr algn="ctr"/>
            <a:r>
              <a:rPr lang="es-CO" dirty="0">
                <a:latin typeface="BankGothic Lt BT" panose="020B0607020203060204" pitchFamily="34" charset="0"/>
                <a:hlinkClick r:id="rId6"/>
              </a:rPr>
              <a:t>https://trello.com/invite/b/68b661590b90d0bae4a67527/ATTIcd85778e5fc78b456b2492f1b8e71be150DAFC98/estacionamiento-jinu</a:t>
            </a:r>
            <a:endParaRPr lang="es-CO" dirty="0">
              <a:latin typeface="BankGothic Lt BT" panose="020B0607020203060204" pitchFamily="34" charset="0"/>
            </a:endParaRPr>
          </a:p>
        </p:txBody>
      </p:sp>
    </p:spTree>
    <p:extLst>
      <p:ext uri="{BB962C8B-B14F-4D97-AF65-F5344CB8AC3E}">
        <p14:creationId xmlns:p14="http://schemas.microsoft.com/office/powerpoint/2010/main" val="2700542372"/>
      </p:ext>
    </p:extLst>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5951BCBB-9A4A-4B70-838F-E6DC55E9EE4F}"/>
              </a:ext>
            </a:extLst>
          </p:cNvPr>
          <p:cNvGrpSpPr/>
          <p:nvPr/>
        </p:nvGrpSpPr>
        <p:grpSpPr>
          <a:xfrm>
            <a:off x="1465751" y="336862"/>
            <a:ext cx="9260497" cy="923330"/>
            <a:chOff x="1465751" y="2575987"/>
            <a:chExt cx="9260497" cy="923330"/>
          </a:xfrm>
        </p:grpSpPr>
        <p:cxnSp>
          <p:nvCxnSpPr>
            <p:cNvPr id="3" name="Conector recto de flecha 2">
              <a:extLst>
                <a:ext uri="{FF2B5EF4-FFF2-40B4-BE49-F238E27FC236}">
                  <a16:creationId xmlns:a16="http://schemas.microsoft.com/office/drawing/2014/main" id="{B52CA139-5ABF-44F2-8BBE-E1B5D2569681}"/>
                </a:ext>
              </a:extLst>
            </p:cNvPr>
            <p:cNvCxnSpPr>
              <a:cxnSpLocks/>
            </p:cNvCxnSpPr>
            <p:nvPr/>
          </p:nvCxnSpPr>
          <p:spPr>
            <a:xfrm>
              <a:off x="2114550" y="3037652"/>
              <a:ext cx="8077200" cy="0"/>
            </a:xfrm>
            <a:prstGeom prst="straightConnector1">
              <a:avLst/>
            </a:prstGeom>
            <a:ln>
              <a:solidFill>
                <a:srgbClr val="FEFFFD"/>
              </a:solidFill>
              <a:headEnd type="triangle"/>
              <a:tailEnd type="triangle"/>
            </a:ln>
            <a:effectLst>
              <a:glow rad="38100">
                <a:srgbClr val="D5B198"/>
              </a:glow>
            </a:effectLst>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B0302DE9-7B81-41A5-B14A-83C838EAE3A1}"/>
                </a:ext>
              </a:extLst>
            </p:cNvPr>
            <p:cNvSpPr txBox="1"/>
            <p:nvPr/>
          </p:nvSpPr>
          <p:spPr>
            <a:xfrm>
              <a:off x="1465751" y="2575987"/>
              <a:ext cx="9260497" cy="923330"/>
            </a:xfrm>
            <a:prstGeom prst="rect">
              <a:avLst/>
            </a:prstGeom>
            <a:noFill/>
          </p:spPr>
          <p:txBody>
            <a:bodyPr wrap="square">
              <a:spAutoFit/>
            </a:bodyPr>
            <a:lstStyle/>
            <a:p>
              <a:pPr algn="ctr"/>
              <a:r>
                <a:rPr lang="es-MX" sz="5400" dirty="0">
                  <a:solidFill>
                    <a:srgbClr val="FEFFFD"/>
                  </a:solidFill>
                  <a:effectLst>
                    <a:glow rad="50800">
                      <a:srgbClr val="D5B198"/>
                    </a:glow>
                  </a:effectLst>
                  <a:latin typeface="Felix Titling" panose="04060505060202020A04" pitchFamily="82" charset="0"/>
                  <a:cs typeface="Bondist" pitchFamily="2" charset="0"/>
                </a:rPr>
                <a:t>Capturas kanba</a:t>
              </a:r>
              <a:endParaRPr lang="es-CO" sz="5400" dirty="0">
                <a:solidFill>
                  <a:srgbClr val="FEFFFD"/>
                </a:solidFill>
                <a:effectLst>
                  <a:glow rad="50800">
                    <a:srgbClr val="D5B198"/>
                  </a:glow>
                </a:effectLst>
                <a:latin typeface="Felix Titling" panose="04060505060202020A04" pitchFamily="82" charset="0"/>
                <a:cs typeface="Bondist" pitchFamily="2" charset="0"/>
              </a:endParaRPr>
            </a:p>
          </p:txBody>
        </p:sp>
      </p:grpSp>
      <p:pic>
        <p:nvPicPr>
          <p:cNvPr id="5" name="Imagen 4">
            <a:extLst>
              <a:ext uri="{FF2B5EF4-FFF2-40B4-BE49-F238E27FC236}">
                <a16:creationId xmlns:a16="http://schemas.microsoft.com/office/drawing/2014/main" id="{588C6D0E-D98F-47DC-8C6D-774297DAE0B2}"/>
              </a:ext>
            </a:extLst>
          </p:cNvPr>
          <p:cNvPicPr>
            <a:picLocks noChangeAspect="1"/>
          </p:cNvPicPr>
          <p:nvPr/>
        </p:nvPicPr>
        <p:blipFill>
          <a:blip r:embed="rId2"/>
          <a:stretch>
            <a:fillRect/>
          </a:stretch>
        </p:blipFill>
        <p:spPr>
          <a:xfrm>
            <a:off x="252632" y="1721857"/>
            <a:ext cx="3759200" cy="2114550"/>
          </a:xfrm>
          <a:prstGeom prst="rect">
            <a:avLst/>
          </a:prstGeom>
        </p:spPr>
      </p:pic>
      <p:pic>
        <p:nvPicPr>
          <p:cNvPr id="6" name="Imagen 5">
            <a:extLst>
              <a:ext uri="{FF2B5EF4-FFF2-40B4-BE49-F238E27FC236}">
                <a16:creationId xmlns:a16="http://schemas.microsoft.com/office/drawing/2014/main" id="{7CBAE2AB-EAA8-4F80-BE37-6569F93EF741}"/>
              </a:ext>
            </a:extLst>
          </p:cNvPr>
          <p:cNvPicPr>
            <a:picLocks noChangeAspect="1"/>
          </p:cNvPicPr>
          <p:nvPr/>
        </p:nvPicPr>
        <p:blipFill>
          <a:blip r:embed="rId3"/>
          <a:stretch>
            <a:fillRect/>
          </a:stretch>
        </p:blipFill>
        <p:spPr>
          <a:xfrm>
            <a:off x="4316634" y="1721857"/>
            <a:ext cx="3759200" cy="2114550"/>
          </a:xfrm>
          <a:prstGeom prst="rect">
            <a:avLst/>
          </a:prstGeom>
        </p:spPr>
      </p:pic>
      <p:pic>
        <p:nvPicPr>
          <p:cNvPr id="7" name="Imagen 6">
            <a:extLst>
              <a:ext uri="{FF2B5EF4-FFF2-40B4-BE49-F238E27FC236}">
                <a16:creationId xmlns:a16="http://schemas.microsoft.com/office/drawing/2014/main" id="{A621D40B-146D-4D52-BB83-E14B2256C895}"/>
              </a:ext>
            </a:extLst>
          </p:cNvPr>
          <p:cNvPicPr>
            <a:picLocks noChangeAspect="1"/>
          </p:cNvPicPr>
          <p:nvPr/>
        </p:nvPicPr>
        <p:blipFill>
          <a:blip r:embed="rId4"/>
          <a:stretch>
            <a:fillRect/>
          </a:stretch>
        </p:blipFill>
        <p:spPr>
          <a:xfrm>
            <a:off x="8195496" y="1721857"/>
            <a:ext cx="3903698" cy="2195830"/>
          </a:xfrm>
          <a:prstGeom prst="rect">
            <a:avLst/>
          </a:prstGeom>
        </p:spPr>
      </p:pic>
      <p:sp>
        <p:nvSpPr>
          <p:cNvPr id="8" name="CuadroTexto 7">
            <a:extLst>
              <a:ext uri="{FF2B5EF4-FFF2-40B4-BE49-F238E27FC236}">
                <a16:creationId xmlns:a16="http://schemas.microsoft.com/office/drawing/2014/main" id="{C5F22764-9F8F-4698-9A27-D3DF32D4E931}"/>
              </a:ext>
            </a:extLst>
          </p:cNvPr>
          <p:cNvSpPr txBox="1"/>
          <p:nvPr/>
        </p:nvSpPr>
        <p:spPr>
          <a:xfrm>
            <a:off x="741483" y="4232030"/>
            <a:ext cx="10709031" cy="923330"/>
          </a:xfrm>
          <a:prstGeom prst="rect">
            <a:avLst/>
          </a:prstGeom>
          <a:noFill/>
        </p:spPr>
        <p:txBody>
          <a:bodyPr wrap="square" rtlCol="0">
            <a:spAutoFit/>
          </a:bodyPr>
          <a:lstStyle/>
          <a:p>
            <a:pPr algn="ctr"/>
            <a:r>
              <a:rPr lang="es-MX" dirty="0">
                <a:solidFill>
                  <a:schemeClr val="bg1"/>
                </a:solidFill>
                <a:latin typeface="BankGothic Lt BT" panose="020B0607020203060204" pitchFamily="34" charset="0"/>
              </a:rPr>
              <a:t>Utilice la herramienta bitrix24 para crear el tablero kanba en cada tarea con su prioridad utilizando el método gherkin para la descripción de las historias de usuario </a:t>
            </a:r>
          </a:p>
        </p:txBody>
      </p:sp>
    </p:spTree>
    <p:extLst>
      <p:ext uri="{BB962C8B-B14F-4D97-AF65-F5344CB8AC3E}">
        <p14:creationId xmlns:p14="http://schemas.microsoft.com/office/powerpoint/2010/main" val="3711879929"/>
      </p:ext>
    </p:extLst>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EB558D66-DE80-4365-B68C-BA8796C68B9E}"/>
              </a:ext>
            </a:extLst>
          </p:cNvPr>
          <p:cNvGrpSpPr/>
          <p:nvPr/>
        </p:nvGrpSpPr>
        <p:grpSpPr>
          <a:xfrm>
            <a:off x="1465751" y="336862"/>
            <a:ext cx="9260497" cy="923330"/>
            <a:chOff x="1465751" y="2575987"/>
            <a:chExt cx="9260497" cy="923330"/>
          </a:xfrm>
        </p:grpSpPr>
        <p:cxnSp>
          <p:nvCxnSpPr>
            <p:cNvPr id="3" name="Conector recto de flecha 2">
              <a:extLst>
                <a:ext uri="{FF2B5EF4-FFF2-40B4-BE49-F238E27FC236}">
                  <a16:creationId xmlns:a16="http://schemas.microsoft.com/office/drawing/2014/main" id="{617B35E2-FD6F-4E78-921E-9ABC027371DA}"/>
                </a:ext>
              </a:extLst>
            </p:cNvPr>
            <p:cNvCxnSpPr>
              <a:cxnSpLocks/>
            </p:cNvCxnSpPr>
            <p:nvPr/>
          </p:nvCxnSpPr>
          <p:spPr>
            <a:xfrm>
              <a:off x="2114550" y="3037652"/>
              <a:ext cx="8077200" cy="0"/>
            </a:xfrm>
            <a:prstGeom prst="straightConnector1">
              <a:avLst/>
            </a:prstGeom>
            <a:ln>
              <a:solidFill>
                <a:srgbClr val="FEFFFD"/>
              </a:solidFill>
              <a:headEnd type="triangle"/>
              <a:tailEnd type="triangle"/>
            </a:ln>
            <a:effectLst>
              <a:glow rad="38100">
                <a:srgbClr val="D5B198"/>
              </a:glow>
            </a:effectLst>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2BCA5ECB-361C-4575-BA76-D5C9FD958F8F}"/>
                </a:ext>
              </a:extLst>
            </p:cNvPr>
            <p:cNvSpPr txBox="1"/>
            <p:nvPr/>
          </p:nvSpPr>
          <p:spPr>
            <a:xfrm>
              <a:off x="1465751" y="2575987"/>
              <a:ext cx="9260497" cy="923330"/>
            </a:xfrm>
            <a:prstGeom prst="rect">
              <a:avLst/>
            </a:prstGeom>
            <a:noFill/>
          </p:spPr>
          <p:txBody>
            <a:bodyPr wrap="square">
              <a:spAutoFit/>
            </a:bodyPr>
            <a:lstStyle/>
            <a:p>
              <a:pPr algn="ctr"/>
              <a:r>
                <a:rPr lang="es-MX" sz="5400" dirty="0">
                  <a:solidFill>
                    <a:srgbClr val="FEFFFD"/>
                  </a:solidFill>
                  <a:effectLst>
                    <a:glow rad="50800">
                      <a:srgbClr val="D5B198"/>
                    </a:glow>
                  </a:effectLst>
                  <a:latin typeface="Felix Titling" panose="04060505060202020A04" pitchFamily="82" charset="0"/>
                  <a:cs typeface="Bondist" pitchFamily="2" charset="0"/>
                </a:rPr>
                <a:t>Capturas </a:t>
              </a:r>
              <a:r>
                <a:rPr lang="es-MX" sz="5400" dirty="0" err="1">
                  <a:solidFill>
                    <a:srgbClr val="FEFFFD"/>
                  </a:solidFill>
                  <a:effectLst>
                    <a:glow rad="50800">
                      <a:srgbClr val="D5B198"/>
                    </a:glow>
                  </a:effectLst>
                  <a:latin typeface="Felix Titling" panose="04060505060202020A04" pitchFamily="82" charset="0"/>
                  <a:cs typeface="Bondist" pitchFamily="2" charset="0"/>
                </a:rPr>
                <a:t>mock</a:t>
              </a:r>
              <a:r>
                <a:rPr lang="es-MX" sz="5400" dirty="0">
                  <a:solidFill>
                    <a:srgbClr val="FEFFFD"/>
                  </a:solidFill>
                  <a:effectLst>
                    <a:glow rad="50800">
                      <a:srgbClr val="D5B198"/>
                    </a:glow>
                  </a:effectLst>
                  <a:latin typeface="Felix Titling" panose="04060505060202020A04" pitchFamily="82" charset="0"/>
                  <a:cs typeface="Bondist" pitchFamily="2" charset="0"/>
                </a:rPr>
                <a:t> up</a:t>
              </a:r>
              <a:endParaRPr lang="es-CO" sz="5400" dirty="0">
                <a:solidFill>
                  <a:srgbClr val="FEFFFD"/>
                </a:solidFill>
                <a:effectLst>
                  <a:glow rad="50800">
                    <a:srgbClr val="D5B198"/>
                  </a:glow>
                </a:effectLst>
                <a:latin typeface="Felix Titling" panose="04060505060202020A04" pitchFamily="82" charset="0"/>
                <a:cs typeface="Bondist" pitchFamily="2" charset="0"/>
              </a:endParaRPr>
            </a:p>
          </p:txBody>
        </p:sp>
      </p:grpSp>
      <p:pic>
        <p:nvPicPr>
          <p:cNvPr id="5" name="Imagen 4">
            <a:extLst>
              <a:ext uri="{FF2B5EF4-FFF2-40B4-BE49-F238E27FC236}">
                <a16:creationId xmlns:a16="http://schemas.microsoft.com/office/drawing/2014/main" id="{0702ED19-2061-4B36-8130-29C6CBDD9E09}"/>
              </a:ext>
            </a:extLst>
          </p:cNvPr>
          <p:cNvPicPr>
            <a:picLocks noChangeAspect="1"/>
          </p:cNvPicPr>
          <p:nvPr/>
        </p:nvPicPr>
        <p:blipFill>
          <a:blip r:embed="rId2"/>
          <a:stretch>
            <a:fillRect/>
          </a:stretch>
        </p:blipFill>
        <p:spPr>
          <a:xfrm>
            <a:off x="268653" y="1260192"/>
            <a:ext cx="3406532" cy="1916174"/>
          </a:xfrm>
          <a:prstGeom prst="rect">
            <a:avLst/>
          </a:prstGeom>
        </p:spPr>
      </p:pic>
      <p:pic>
        <p:nvPicPr>
          <p:cNvPr id="6" name="Imagen 5">
            <a:extLst>
              <a:ext uri="{FF2B5EF4-FFF2-40B4-BE49-F238E27FC236}">
                <a16:creationId xmlns:a16="http://schemas.microsoft.com/office/drawing/2014/main" id="{F4D33CAA-60DB-4F63-86E8-03F547D26956}"/>
              </a:ext>
            </a:extLst>
          </p:cNvPr>
          <p:cNvPicPr>
            <a:picLocks noChangeAspect="1"/>
          </p:cNvPicPr>
          <p:nvPr/>
        </p:nvPicPr>
        <p:blipFill>
          <a:blip r:embed="rId3"/>
          <a:stretch>
            <a:fillRect/>
          </a:stretch>
        </p:blipFill>
        <p:spPr>
          <a:xfrm>
            <a:off x="4135314" y="1260192"/>
            <a:ext cx="3406532" cy="1916174"/>
          </a:xfrm>
          <a:prstGeom prst="rect">
            <a:avLst/>
          </a:prstGeom>
        </p:spPr>
      </p:pic>
      <p:pic>
        <p:nvPicPr>
          <p:cNvPr id="7" name="Imagen 6">
            <a:extLst>
              <a:ext uri="{FF2B5EF4-FFF2-40B4-BE49-F238E27FC236}">
                <a16:creationId xmlns:a16="http://schemas.microsoft.com/office/drawing/2014/main" id="{9A8BC13D-6885-432F-B218-A7FAD15EFFAF}"/>
              </a:ext>
            </a:extLst>
          </p:cNvPr>
          <p:cNvPicPr>
            <a:picLocks noChangeAspect="1"/>
          </p:cNvPicPr>
          <p:nvPr/>
        </p:nvPicPr>
        <p:blipFill>
          <a:blip r:embed="rId4"/>
          <a:stretch>
            <a:fillRect/>
          </a:stretch>
        </p:blipFill>
        <p:spPr>
          <a:xfrm>
            <a:off x="268653" y="3638030"/>
            <a:ext cx="3473796" cy="1954010"/>
          </a:xfrm>
          <a:prstGeom prst="rect">
            <a:avLst/>
          </a:prstGeom>
        </p:spPr>
      </p:pic>
      <p:pic>
        <p:nvPicPr>
          <p:cNvPr id="8" name="Imagen 7">
            <a:extLst>
              <a:ext uri="{FF2B5EF4-FFF2-40B4-BE49-F238E27FC236}">
                <a16:creationId xmlns:a16="http://schemas.microsoft.com/office/drawing/2014/main" id="{35CCCBD4-25B2-4291-96D1-F1D062D45C24}"/>
              </a:ext>
            </a:extLst>
          </p:cNvPr>
          <p:cNvPicPr>
            <a:picLocks noChangeAspect="1"/>
          </p:cNvPicPr>
          <p:nvPr/>
        </p:nvPicPr>
        <p:blipFill>
          <a:blip r:embed="rId5"/>
          <a:stretch>
            <a:fillRect/>
          </a:stretch>
        </p:blipFill>
        <p:spPr>
          <a:xfrm>
            <a:off x="4478213" y="3468467"/>
            <a:ext cx="2590801" cy="3052671"/>
          </a:xfrm>
          <a:prstGeom prst="rect">
            <a:avLst/>
          </a:prstGeom>
        </p:spPr>
      </p:pic>
      <p:sp>
        <p:nvSpPr>
          <p:cNvPr id="9" name="CuadroTexto 8">
            <a:extLst>
              <a:ext uri="{FF2B5EF4-FFF2-40B4-BE49-F238E27FC236}">
                <a16:creationId xmlns:a16="http://schemas.microsoft.com/office/drawing/2014/main" id="{64359046-28A6-483D-8AA1-853D4E8EE4CA}"/>
              </a:ext>
            </a:extLst>
          </p:cNvPr>
          <p:cNvSpPr txBox="1"/>
          <p:nvPr/>
        </p:nvSpPr>
        <p:spPr>
          <a:xfrm>
            <a:off x="8001975" y="1440118"/>
            <a:ext cx="3925889" cy="1477328"/>
          </a:xfrm>
          <a:prstGeom prst="rect">
            <a:avLst/>
          </a:prstGeom>
          <a:noFill/>
        </p:spPr>
        <p:txBody>
          <a:bodyPr wrap="square" rtlCol="0">
            <a:spAutoFit/>
          </a:bodyPr>
          <a:lstStyle/>
          <a:p>
            <a:pPr algn="ctr"/>
            <a:r>
              <a:rPr lang="es-MX" dirty="0">
                <a:solidFill>
                  <a:schemeClr val="bg1"/>
                </a:solidFill>
                <a:latin typeface="BankGothic Lt BT" panose="020B0607020203060204" pitchFamily="34" charset="0"/>
              </a:rPr>
              <a:t>Utilizando el software de figma realice la representación de como se vería la app de acuerdo con las historias de usuario  </a:t>
            </a:r>
          </a:p>
        </p:txBody>
      </p:sp>
      <p:sp>
        <p:nvSpPr>
          <p:cNvPr id="10" name="CuadroTexto 9">
            <a:extLst>
              <a:ext uri="{FF2B5EF4-FFF2-40B4-BE49-F238E27FC236}">
                <a16:creationId xmlns:a16="http://schemas.microsoft.com/office/drawing/2014/main" id="{A3ABA0EC-CE85-4457-BB53-AFFCCFC8CA10}"/>
              </a:ext>
            </a:extLst>
          </p:cNvPr>
          <p:cNvSpPr txBox="1"/>
          <p:nvPr/>
        </p:nvSpPr>
        <p:spPr>
          <a:xfrm>
            <a:off x="8001975" y="3940554"/>
            <a:ext cx="3925889" cy="1477328"/>
          </a:xfrm>
          <a:prstGeom prst="rect">
            <a:avLst/>
          </a:prstGeom>
          <a:noFill/>
        </p:spPr>
        <p:txBody>
          <a:bodyPr wrap="square" rtlCol="0">
            <a:spAutoFit/>
          </a:bodyPr>
          <a:lstStyle/>
          <a:p>
            <a:pPr algn="ctr"/>
            <a:r>
              <a:rPr lang="es-CO" dirty="0">
                <a:latin typeface="BankGothic Lt BT" panose="020B0607020203060204" pitchFamily="34" charset="0"/>
                <a:hlinkClick r:id="rId6"/>
              </a:rPr>
              <a:t>https://www.figma.com/proto/1VgyGxaBlZIUYeoGtn3mR3/Movie-App--Community-?node-id=0-1&amp;t=81o73HBHs0C1mLTX-1</a:t>
            </a:r>
            <a:endParaRPr lang="es-CO" dirty="0">
              <a:latin typeface="BankGothic Lt BT" panose="020B0607020203060204" pitchFamily="34" charset="0"/>
            </a:endParaRPr>
          </a:p>
        </p:txBody>
      </p:sp>
    </p:spTree>
    <p:extLst>
      <p:ext uri="{BB962C8B-B14F-4D97-AF65-F5344CB8AC3E}">
        <p14:creationId xmlns:p14="http://schemas.microsoft.com/office/powerpoint/2010/main" val="4208028548"/>
      </p:ext>
    </p:extLst>
  </p:cSld>
  <p:clrMapOvr>
    <a:masterClrMapping/>
  </p:clrMapOvr>
  <p:transition spd="slow">
    <p:fade thruBlk="1"/>
  </p:transition>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387</Words>
  <Application>Microsoft Office PowerPoint</Application>
  <PresentationFormat>Panorámica</PresentationFormat>
  <Paragraphs>31</Paragraphs>
  <Slides>6</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6</vt:i4>
      </vt:variant>
    </vt:vector>
  </HeadingPairs>
  <TitlesOfParts>
    <vt:vector size="13" baseType="lpstr">
      <vt:lpstr>Arial</vt:lpstr>
      <vt:lpstr>BankGothic Lt BT</vt:lpstr>
      <vt:lpstr>Calibri</vt:lpstr>
      <vt:lpstr>Calibri Light</vt:lpstr>
      <vt:lpstr>Eras Light ITC</vt:lpstr>
      <vt:lpstr>Felix Titling</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Miyuki Shirogane</dc:creator>
  <cp:lastModifiedBy>Miyuki Shirogane</cp:lastModifiedBy>
  <cp:revision>2</cp:revision>
  <dcterms:created xsi:type="dcterms:W3CDTF">2025-09-02T15:47:14Z</dcterms:created>
  <dcterms:modified xsi:type="dcterms:W3CDTF">2025-09-02T16:45:40Z</dcterms:modified>
</cp:coreProperties>
</file>

<file path=docProps/thumbnail.jpeg>
</file>